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5" r:id="rId1"/>
  </p:sldMasterIdLst>
  <p:sldIdLst>
    <p:sldId id="256" r:id="rId2"/>
    <p:sldId id="269" r:id="rId3"/>
    <p:sldId id="268" r:id="rId4"/>
    <p:sldId id="270" r:id="rId5"/>
    <p:sldId id="271" r:id="rId6"/>
    <p:sldId id="272" r:id="rId7"/>
    <p:sldId id="273" r:id="rId8"/>
    <p:sldId id="257" r:id="rId9"/>
    <p:sldId id="278" r:id="rId10"/>
    <p:sldId id="279" r:id="rId11"/>
    <p:sldId id="274" r:id="rId12"/>
    <p:sldId id="264" r:id="rId13"/>
    <p:sldId id="266" r:id="rId14"/>
    <p:sldId id="275" r:id="rId15"/>
    <p:sldId id="267" r:id="rId16"/>
    <p:sldId id="276" r:id="rId17"/>
    <p:sldId id="258" r:id="rId18"/>
    <p:sldId id="265" r:id="rId19"/>
    <p:sldId id="263" r:id="rId20"/>
    <p:sldId id="277" r:id="rId21"/>
    <p:sldId id="259" r:id="rId22"/>
    <p:sldId id="262" r:id="rId23"/>
    <p:sldId id="260" r:id="rId24"/>
    <p:sldId id="26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2" d="100"/>
          <a:sy n="82" d="100"/>
        </p:scale>
        <p:origin x="-9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9557DD4-059C-134E-A829-EE88D09F3E8E}" type="datetimeFigureOut">
              <a:rPr lang="en-US" smtClean="0"/>
              <a:t>3/17/12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91A08-33E0-3C48-A5FB-F9672680AE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57DD4-059C-134E-A829-EE88D09F3E8E}" type="datetimeFigureOut">
              <a:rPr lang="en-US" smtClean="0"/>
              <a:t>3/17/12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91A08-33E0-3C48-A5FB-F9672680AEFC}"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557DD4-059C-134E-A829-EE88D09F3E8E}" type="datetimeFigureOut">
              <a:rPr lang="en-US" smtClean="0"/>
              <a:t>3/17/12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91A08-33E0-3C48-A5FB-F9672680AEF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557DD4-059C-134E-A829-EE88D09F3E8E}" type="datetimeFigureOut">
              <a:rPr lang="en-US" smtClean="0"/>
              <a:t>3/17/12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91A08-33E0-3C48-A5FB-F9672680AE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557DD4-059C-134E-A829-EE88D09F3E8E}" type="datetimeFigureOut">
              <a:rPr lang="en-US" smtClean="0"/>
              <a:t>3/17/12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91A08-33E0-3C48-A5FB-F9672680AE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9557DD4-059C-134E-A829-EE88D09F3E8E}" type="datetimeFigureOut">
              <a:rPr lang="en-US" smtClean="0"/>
              <a:t>3/17/12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91A08-33E0-3C48-A5FB-F9672680AEFC}"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57DD4-059C-134E-A829-EE88D09F3E8E}" type="datetimeFigureOut">
              <a:rPr lang="en-US" smtClean="0"/>
              <a:t>3/17/12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91A08-33E0-3C48-A5FB-F9672680AE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9557DD4-059C-134E-A829-EE88D09F3E8E}" type="datetimeFigureOut">
              <a:rPr lang="en-US" smtClean="0"/>
              <a:t>3/17/12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91A08-33E0-3C48-A5FB-F9672680AE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9557DD4-059C-134E-A829-EE88D09F3E8E}" type="datetimeFigureOut">
              <a:rPr lang="en-US" smtClean="0"/>
              <a:t>3/17/12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91A08-33E0-3C48-A5FB-F9672680AE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9557DD4-059C-134E-A829-EE88D09F3E8E}" type="datetimeFigureOut">
              <a:rPr lang="en-US" smtClean="0"/>
              <a:t>3/17/12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91A08-33E0-3C48-A5FB-F9672680AE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57DD4-059C-134E-A829-EE88D09F3E8E}" type="datetimeFigureOut">
              <a:rPr lang="en-US" smtClean="0"/>
              <a:t>3/17/12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91A08-33E0-3C48-A5FB-F9672680AE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57DD4-059C-134E-A829-EE88D09F3E8E}" type="datetimeFigureOut">
              <a:rPr lang="en-US" smtClean="0"/>
              <a:t>3/17/12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91A08-33E0-3C48-A5FB-F9672680AE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9557DD4-059C-134E-A829-EE88D09F3E8E}" type="datetimeFigureOut">
              <a:rPr lang="en-US" smtClean="0"/>
              <a:t>3/17/12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6791A08-33E0-3C48-A5FB-F9672680AE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1256977"/>
          </a:xfrm>
        </p:spPr>
        <p:txBody>
          <a:bodyPr/>
          <a:lstStyle/>
          <a:p>
            <a:r>
              <a:rPr lang="en-US" sz="3200" i="1" dirty="0" smtClean="0"/>
              <a:t>Perspectives on </a:t>
            </a:r>
            <a:r>
              <a:rPr lang="en-US" sz="3200" dirty="0" smtClean="0"/>
              <a:t/>
            </a:r>
            <a:br>
              <a:rPr lang="en-US" sz="3200" dirty="0" smtClean="0"/>
            </a:br>
            <a:r>
              <a:rPr lang="en-US" sz="3200" dirty="0" smtClean="0"/>
              <a:t>Friendship Across Religions</a:t>
            </a:r>
            <a:endParaRPr lang="en-US" sz="3200" dirty="0"/>
          </a:p>
        </p:txBody>
      </p:sp>
      <p:sp>
        <p:nvSpPr>
          <p:cNvPr id="3" name="Subtitle 2"/>
          <p:cNvSpPr>
            <a:spLocks noGrp="1"/>
          </p:cNvSpPr>
          <p:nvPr>
            <p:ph type="subTitle" idx="1"/>
          </p:nvPr>
        </p:nvSpPr>
        <p:spPr>
          <a:xfrm>
            <a:off x="1322921" y="3279301"/>
            <a:ext cx="6498159" cy="1189550"/>
          </a:xfrm>
        </p:spPr>
        <p:txBody>
          <a:bodyPr>
            <a:normAutofit/>
          </a:bodyPr>
          <a:lstStyle/>
          <a:p>
            <a:pPr algn="l"/>
            <a:r>
              <a:rPr lang="en-US" sz="1400" dirty="0" smtClean="0"/>
              <a:t>Awet Andemicael             Meeting of the Board of World Religious Leaders </a:t>
            </a:r>
          </a:p>
          <a:p>
            <a:pPr algn="l"/>
            <a:r>
              <a:rPr lang="en-US" sz="1400" dirty="0" smtClean="0"/>
              <a:t>Global Retreat </a:t>
            </a:r>
            <a:r>
              <a:rPr lang="en-US" sz="1400" dirty="0" smtClean="0"/>
              <a:t>Centre                                            Elijah Interfaith Institute</a:t>
            </a:r>
          </a:p>
          <a:p>
            <a:pPr algn="l"/>
            <a:r>
              <a:rPr lang="en-US" sz="1400" dirty="0" smtClean="0"/>
              <a:t>Oxford, UK                                                                         18 March 2011</a:t>
            </a:r>
            <a:endParaRPr lang="en-US" sz="1400" dirty="0"/>
          </a:p>
        </p:txBody>
      </p:sp>
      <p:pic>
        <p:nvPicPr>
          <p:cNvPr id="4" name="Picture 3"/>
          <p:cNvPicPr>
            <a:picLocks noChangeAspect="1"/>
          </p:cNvPicPr>
          <p:nvPr/>
        </p:nvPicPr>
        <p:blipFill>
          <a:blip r:embed="rId2">
            <a:alphaModFix amt="25000"/>
          </a:blip>
          <a:stretch>
            <a:fillRect/>
          </a:stretch>
        </p:blipFill>
        <p:spPr>
          <a:xfrm>
            <a:off x="0" y="-103149"/>
            <a:ext cx="20116800" cy="914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Challenges of Interfaith Friendship: </a:t>
            </a:r>
            <a:r>
              <a:rPr lang="en-US" sz="3200" dirty="0" err="1" smtClean="0"/>
              <a:t>Proselytization</a:t>
            </a:r>
            <a:r>
              <a:rPr lang="en-US" sz="3200" dirty="0" smtClean="0"/>
              <a:t> (cont.)</a:t>
            </a:r>
            <a:endParaRPr lang="en-US" sz="3200" dirty="0"/>
          </a:p>
        </p:txBody>
      </p:sp>
      <p:pic>
        <p:nvPicPr>
          <p:cNvPr id="4" name="Content Placeholder 3" descr="david_ro.jpg"/>
          <p:cNvPicPr>
            <a:picLocks noGrp="1" noChangeAspect="1"/>
          </p:cNvPicPr>
          <p:nvPr>
            <p:ph idx="1"/>
          </p:nvPr>
        </p:nvPicPr>
        <p:blipFill>
          <a:blip r:embed="rId2"/>
          <a:srcRect l="-42580" r="-42580"/>
          <a:stretch>
            <a:fillRect/>
          </a:stretch>
        </p:blipFill>
        <p:spPr>
          <a:xfrm>
            <a:off x="332437" y="1444532"/>
            <a:ext cx="4409398" cy="2381388"/>
          </a:xfrm>
        </p:spPr>
      </p:pic>
      <p:sp>
        <p:nvSpPr>
          <p:cNvPr id="6" name="TextBox 5"/>
          <p:cNvSpPr txBox="1"/>
          <p:nvPr/>
        </p:nvSpPr>
        <p:spPr>
          <a:xfrm>
            <a:off x="3956331" y="1734830"/>
            <a:ext cx="5187669" cy="4154983"/>
          </a:xfrm>
          <a:prstGeom prst="rect">
            <a:avLst/>
          </a:prstGeom>
          <a:noFill/>
        </p:spPr>
        <p:txBody>
          <a:bodyPr wrap="square" rtlCol="0">
            <a:spAutoFit/>
          </a:bodyPr>
          <a:lstStyle/>
          <a:p>
            <a:r>
              <a:rPr lang="en-US" sz="2400" b="1" dirty="0" smtClean="0"/>
              <a:t>“It was really a very good lesson for me, that generally speaking, one should avoid getting on one’s high horse – and should try to be more pragmatic. Yes, there are sometimes there are principles where one shouldn’t budge, but if it is possible  to be flexible, then one should try one’s best to find the way to engage the other, to dialogue.” </a:t>
            </a:r>
          </a:p>
        </p:txBody>
      </p:sp>
      <p:sp>
        <p:nvSpPr>
          <p:cNvPr id="5" name="TextBox 4"/>
          <p:cNvSpPr txBox="1"/>
          <p:nvPr/>
        </p:nvSpPr>
        <p:spPr>
          <a:xfrm>
            <a:off x="1486892" y="4089242"/>
            <a:ext cx="2280981" cy="369332"/>
          </a:xfrm>
          <a:prstGeom prst="rect">
            <a:avLst/>
          </a:prstGeom>
          <a:noFill/>
        </p:spPr>
        <p:txBody>
          <a:bodyPr wrap="none" rtlCol="0">
            <a:spAutoFit/>
          </a:bodyPr>
          <a:lstStyle/>
          <a:p>
            <a:r>
              <a:rPr lang="en-US" b="1" dirty="0" smtClean="0"/>
              <a:t>Rabbi David Rosen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and Opportunities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Personal Benefits</a:t>
            </a:r>
          </a:p>
          <a:p>
            <a:pPr lvl="1"/>
            <a:r>
              <a:rPr lang="en-US" dirty="0" smtClean="0"/>
              <a:t>Spiritual</a:t>
            </a:r>
            <a:r>
              <a:rPr lang="en-US" dirty="0" smtClean="0"/>
              <a:t> growth</a:t>
            </a:r>
          </a:p>
          <a:p>
            <a:pPr lvl="1"/>
            <a:r>
              <a:rPr lang="en-US" dirty="0" smtClean="0"/>
              <a:t>Overturning </a:t>
            </a:r>
            <a:r>
              <a:rPr lang="en-US" dirty="0" smtClean="0"/>
              <a:t>our own </a:t>
            </a:r>
            <a:r>
              <a:rPr lang="en-US" dirty="0" smtClean="0"/>
              <a:t>stereotypes</a:t>
            </a:r>
          </a:p>
          <a:p>
            <a:pPr lvl="1"/>
            <a:r>
              <a:rPr lang="en-US" dirty="0" smtClean="0"/>
              <a:t>Common bonds across religious lines</a:t>
            </a:r>
          </a:p>
          <a:p>
            <a:endParaRPr lang="en-US" dirty="0" smtClean="0"/>
          </a:p>
          <a:p>
            <a:r>
              <a:rPr lang="en-US" dirty="0" smtClean="0"/>
              <a:t>Social/Communal Opportunities</a:t>
            </a:r>
          </a:p>
          <a:p>
            <a:pPr lvl="1"/>
            <a:r>
              <a:rPr lang="en-US" dirty="0" smtClean="0"/>
              <a:t>maturing </a:t>
            </a:r>
            <a:r>
              <a:rPr lang="en-US" dirty="0" smtClean="0"/>
              <a:t>our </a:t>
            </a:r>
            <a:r>
              <a:rPr lang="en-US" dirty="0" smtClean="0"/>
              <a:t>ministries (how we speak of and preach about the religious other)</a:t>
            </a:r>
          </a:p>
          <a:p>
            <a:pPr lvl="1"/>
            <a:r>
              <a:rPr lang="en-US" dirty="0" smtClean="0"/>
              <a:t>p</a:t>
            </a:r>
            <a:r>
              <a:rPr lang="en-US" dirty="0" smtClean="0"/>
              <a:t>ublic witness to the possibility of interfaith peace and reconciliation</a:t>
            </a:r>
          </a:p>
          <a:p>
            <a:pPr lvl="1"/>
            <a:r>
              <a:rPr lang="en-US" dirty="0" smtClean="0"/>
              <a:t>Enabling more effective dialogue and peacemaking</a:t>
            </a:r>
          </a:p>
          <a:p>
            <a:pPr lvl="2"/>
            <a:r>
              <a:rPr lang="en-US" dirty="0" smtClean="0"/>
              <a:t>Improved communication and understanding</a:t>
            </a:r>
          </a:p>
          <a:p>
            <a:pPr lvl="2"/>
            <a:r>
              <a:rPr lang="en-US" dirty="0" smtClean="0"/>
              <a:t>Peacemaking alliances and coalitions across religious lines</a:t>
            </a:r>
          </a:p>
          <a:p>
            <a:pPr lvl="2"/>
            <a:r>
              <a:rPr lang="en-US" dirty="0" smtClean="0"/>
              <a:t>Foundation for interreligious social action</a:t>
            </a:r>
          </a:p>
          <a:p>
            <a:pPr lvl="1">
              <a:buNone/>
            </a:pPr>
            <a:endParaRPr lang="en-US" dirty="0" smtClean="0"/>
          </a:p>
          <a:p>
            <a:pPr lvl="1">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Bonds across Religions</a:t>
            </a:r>
            <a:endParaRPr lang="en-US" dirty="0"/>
          </a:p>
        </p:txBody>
      </p:sp>
      <p:pic>
        <p:nvPicPr>
          <p:cNvPr id="4" name="Content Placeholder 3" descr="RTEmagicC_Atmapriyananda_100.jpg.jpg"/>
          <p:cNvPicPr>
            <a:picLocks noGrp="1" noChangeAspect="1"/>
          </p:cNvPicPr>
          <p:nvPr>
            <p:ph idx="1"/>
          </p:nvPr>
        </p:nvPicPr>
        <p:blipFill>
          <a:blip r:embed="rId2"/>
          <a:srcRect l="-45444" r="-45444"/>
          <a:stretch>
            <a:fillRect/>
          </a:stretch>
        </p:blipFill>
        <p:spPr>
          <a:xfrm>
            <a:off x="3351849" y="1600201"/>
            <a:ext cx="5239702" cy="2829811"/>
          </a:xfrm>
        </p:spPr>
      </p:pic>
      <p:sp>
        <p:nvSpPr>
          <p:cNvPr id="5" name="TextBox 4"/>
          <p:cNvSpPr txBox="1"/>
          <p:nvPr/>
        </p:nvSpPr>
        <p:spPr>
          <a:xfrm>
            <a:off x="820888" y="1827767"/>
            <a:ext cx="3359226" cy="3693319"/>
          </a:xfrm>
          <a:prstGeom prst="rect">
            <a:avLst/>
          </a:prstGeom>
          <a:noFill/>
        </p:spPr>
        <p:txBody>
          <a:bodyPr wrap="square" rtlCol="0">
            <a:spAutoFit/>
          </a:bodyPr>
          <a:lstStyle/>
          <a:p>
            <a:r>
              <a:rPr lang="en-US" dirty="0" smtClean="0"/>
              <a:t>“</a:t>
            </a:r>
            <a:r>
              <a:rPr lang="en-US" b="1" dirty="0"/>
              <a:t>It is actually the liberality and lack of fanaticism that matters rather than the religious tradition one belongs to. At the same time, I believe in being deeply rooted in one’s own tradition (in my case the Ramakrishna-Vivekananda tradition in Hinduism) while accepting and assimilating the best of other </a:t>
            </a:r>
            <a:r>
              <a:rPr lang="en-US" b="1" dirty="0" smtClean="0"/>
              <a:t>traditions.”</a:t>
            </a:r>
          </a:p>
        </p:txBody>
      </p:sp>
      <p:sp>
        <p:nvSpPr>
          <p:cNvPr id="6" name="TextBox 5"/>
          <p:cNvSpPr txBox="1"/>
          <p:nvPr/>
        </p:nvSpPr>
        <p:spPr>
          <a:xfrm>
            <a:off x="4816911" y="4708824"/>
            <a:ext cx="2951161" cy="646331"/>
          </a:xfrm>
          <a:prstGeom prst="rect">
            <a:avLst/>
          </a:prstGeom>
          <a:noFill/>
        </p:spPr>
        <p:txBody>
          <a:bodyPr wrap="none" rtlCol="0">
            <a:spAutoFit/>
          </a:bodyPr>
          <a:lstStyle/>
          <a:p>
            <a:r>
              <a:rPr lang="en-US" b="1" dirty="0" smtClean="0"/>
              <a:t>Swami </a:t>
            </a:r>
            <a:r>
              <a:rPr lang="en-US" b="1" dirty="0" err="1" smtClean="0"/>
              <a:t>Atmapriyandanda</a:t>
            </a:r>
            <a:endParaRPr lang="en-US" b="1"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Challenge and Opportunity: Interfaith Friendship as Witness</a:t>
            </a:r>
            <a:endParaRPr lang="en-US" sz="3200" dirty="0"/>
          </a:p>
        </p:txBody>
      </p:sp>
      <p:pic>
        <p:nvPicPr>
          <p:cNvPr id="4" name="Content Placeholder 3" descr="karma_lekshe_tsomo_100.jpg"/>
          <p:cNvPicPr>
            <a:picLocks noGrp="1" noChangeAspect="1"/>
          </p:cNvPicPr>
          <p:nvPr>
            <p:ph idx="1"/>
          </p:nvPr>
        </p:nvPicPr>
        <p:blipFill>
          <a:blip r:embed="rId2"/>
          <a:srcRect l="-42580" r="-42580"/>
          <a:stretch>
            <a:fillRect/>
          </a:stretch>
        </p:blipFill>
        <p:spPr>
          <a:xfrm>
            <a:off x="4068861" y="1600201"/>
            <a:ext cx="4522689" cy="2442573"/>
          </a:xfrm>
        </p:spPr>
      </p:pic>
      <p:sp>
        <p:nvSpPr>
          <p:cNvPr id="5" name="TextBox 4"/>
          <p:cNvSpPr txBox="1"/>
          <p:nvPr/>
        </p:nvSpPr>
        <p:spPr>
          <a:xfrm>
            <a:off x="549277" y="1874236"/>
            <a:ext cx="4499015" cy="5078314"/>
          </a:xfrm>
          <a:prstGeom prst="rect">
            <a:avLst/>
          </a:prstGeom>
          <a:noFill/>
        </p:spPr>
        <p:txBody>
          <a:bodyPr wrap="square" rtlCol="0">
            <a:spAutoFit/>
          </a:bodyPr>
          <a:lstStyle/>
          <a:p>
            <a:r>
              <a:rPr lang="en-US" b="1" dirty="0" smtClean="0">
                <a:latin typeface="Arial"/>
                <a:cs typeface="Arial"/>
              </a:rPr>
              <a:t>“The </a:t>
            </a:r>
            <a:r>
              <a:rPr lang="en-US" b="1" dirty="0">
                <a:latin typeface="Arial"/>
                <a:cs typeface="Arial"/>
              </a:rPr>
              <a:t>woman behind the counter took the</a:t>
            </a:r>
            <a:r>
              <a:rPr lang="en-US" b="1" dirty="0" smtClean="0">
                <a:latin typeface="Arial"/>
                <a:cs typeface="Arial"/>
              </a:rPr>
              <a:t> order</a:t>
            </a:r>
            <a:r>
              <a:rPr lang="en-US" b="1" dirty="0">
                <a:latin typeface="Arial"/>
                <a:cs typeface="Arial"/>
              </a:rPr>
              <a:t>, then she </a:t>
            </a:r>
            <a:r>
              <a:rPr lang="en-US" b="1" dirty="0" smtClean="0">
                <a:latin typeface="Arial"/>
                <a:cs typeface="Arial"/>
              </a:rPr>
              <a:t>said […], </a:t>
            </a:r>
          </a:p>
          <a:p>
            <a:r>
              <a:rPr lang="en-US" b="1" dirty="0" smtClean="0">
                <a:latin typeface="Arial"/>
                <a:cs typeface="Arial"/>
              </a:rPr>
              <a:t>‘How </a:t>
            </a:r>
            <a:r>
              <a:rPr lang="en-US" b="1" dirty="0">
                <a:latin typeface="Arial"/>
                <a:cs typeface="Arial"/>
              </a:rPr>
              <a:t>can you be friends? </a:t>
            </a:r>
            <a:r>
              <a:rPr lang="en-US" b="1" dirty="0" smtClean="0">
                <a:latin typeface="Arial"/>
                <a:cs typeface="Arial"/>
              </a:rPr>
              <a:t> </a:t>
            </a:r>
          </a:p>
          <a:p>
            <a:r>
              <a:rPr lang="en-US" b="1" dirty="0" smtClean="0">
                <a:latin typeface="Arial"/>
                <a:cs typeface="Arial"/>
              </a:rPr>
              <a:t>You </a:t>
            </a:r>
            <a:r>
              <a:rPr lang="en-US" b="1" dirty="0">
                <a:latin typeface="Arial"/>
                <a:cs typeface="Arial"/>
              </a:rPr>
              <a:t>belong to different religions</a:t>
            </a:r>
            <a:r>
              <a:rPr lang="en-US" b="1" dirty="0" smtClean="0">
                <a:latin typeface="Arial"/>
                <a:cs typeface="Arial"/>
              </a:rPr>
              <a:t>.’  […] </a:t>
            </a:r>
          </a:p>
          <a:p>
            <a:r>
              <a:rPr lang="en-US" b="1" dirty="0" smtClean="0">
                <a:latin typeface="Arial"/>
                <a:cs typeface="Arial"/>
              </a:rPr>
              <a:t>And </a:t>
            </a:r>
            <a:r>
              <a:rPr lang="en-US" b="1" dirty="0">
                <a:latin typeface="Arial"/>
                <a:cs typeface="Arial"/>
              </a:rPr>
              <a:t>I said,</a:t>
            </a:r>
            <a:r>
              <a:rPr lang="en-US" b="1" dirty="0" smtClean="0">
                <a:latin typeface="Arial"/>
                <a:cs typeface="Arial"/>
              </a:rPr>
              <a:t> ‘Well</a:t>
            </a:r>
            <a:r>
              <a:rPr lang="en-US" b="1" dirty="0">
                <a:latin typeface="Arial"/>
                <a:cs typeface="Arial"/>
              </a:rPr>
              <a:t>, you know, we </a:t>
            </a:r>
            <a:r>
              <a:rPr lang="en-US" b="1" dirty="0" smtClean="0">
                <a:latin typeface="Arial"/>
                <a:cs typeface="Arial"/>
              </a:rPr>
              <a:t>love</a:t>
            </a:r>
          </a:p>
          <a:p>
            <a:r>
              <a:rPr lang="en-US" b="1" dirty="0" smtClean="0">
                <a:latin typeface="Arial"/>
                <a:cs typeface="Arial"/>
              </a:rPr>
              <a:t>each </a:t>
            </a:r>
            <a:r>
              <a:rPr lang="en-US" b="1" dirty="0">
                <a:latin typeface="Arial"/>
                <a:cs typeface="Arial"/>
              </a:rPr>
              <a:t>other! </a:t>
            </a:r>
            <a:r>
              <a:rPr lang="en-US" b="1" dirty="0" smtClean="0">
                <a:latin typeface="Arial"/>
                <a:cs typeface="Arial"/>
              </a:rPr>
              <a:t> </a:t>
            </a:r>
          </a:p>
          <a:p>
            <a:r>
              <a:rPr lang="en-US" b="1" dirty="0" smtClean="0">
                <a:latin typeface="Arial"/>
                <a:cs typeface="Arial"/>
              </a:rPr>
              <a:t>And </a:t>
            </a:r>
            <a:r>
              <a:rPr lang="en-US" b="1" dirty="0">
                <a:latin typeface="Arial"/>
                <a:cs typeface="Arial"/>
              </a:rPr>
              <a:t>we’ve been friends for years</a:t>
            </a:r>
            <a:r>
              <a:rPr lang="en-US" b="1" dirty="0" smtClean="0">
                <a:latin typeface="Arial"/>
                <a:cs typeface="Arial"/>
              </a:rPr>
              <a:t>.’ […]</a:t>
            </a:r>
          </a:p>
          <a:p>
            <a:endParaRPr lang="en-US" b="1" dirty="0" smtClean="0">
              <a:latin typeface="Arial"/>
              <a:cs typeface="Arial"/>
            </a:endParaRPr>
          </a:p>
          <a:p>
            <a:r>
              <a:rPr lang="en-US" b="1" dirty="0"/>
              <a:t>But, of course, we welcome opportunities to try to break [these barriers] down.  We still go to that bubble tea stand; we give them a big smile and send </a:t>
            </a:r>
            <a:r>
              <a:rPr lang="en-US" b="1" dirty="0" err="1"/>
              <a:t>lovingkindness</a:t>
            </a:r>
            <a:r>
              <a:rPr lang="en-US" b="1" dirty="0"/>
              <a:t> to them.  And I think maybe in a way it helps to break down some of people’s preconceptions about religious difference</a:t>
            </a:r>
            <a:r>
              <a:rPr lang="en-US" b="1" dirty="0" smtClean="0"/>
              <a:t>.”</a:t>
            </a:r>
          </a:p>
          <a:p>
            <a:endParaRPr lang="en-US" b="1" dirty="0" smtClean="0">
              <a:latin typeface="Arial"/>
              <a:cs typeface="Arial"/>
            </a:endParaRPr>
          </a:p>
        </p:txBody>
      </p:sp>
      <p:sp>
        <p:nvSpPr>
          <p:cNvPr id="6" name="TextBox 5"/>
          <p:cNvSpPr txBox="1"/>
          <p:nvPr/>
        </p:nvSpPr>
        <p:spPr>
          <a:xfrm>
            <a:off x="5305530" y="4324177"/>
            <a:ext cx="2412853" cy="369332"/>
          </a:xfrm>
          <a:prstGeom prst="rect">
            <a:avLst/>
          </a:prstGeom>
          <a:noFill/>
        </p:spPr>
        <p:txBody>
          <a:bodyPr wrap="none" rtlCol="0">
            <a:spAutoFit/>
          </a:bodyPr>
          <a:lstStyle/>
          <a:p>
            <a:r>
              <a:rPr lang="en-US" dirty="0" smtClean="0">
                <a:latin typeface="Arial"/>
                <a:cs typeface="Arial"/>
              </a:rPr>
              <a:t>Karma </a:t>
            </a:r>
            <a:r>
              <a:rPr lang="en-US" dirty="0" err="1" smtClean="0">
                <a:latin typeface="Arial"/>
                <a:cs typeface="Arial"/>
              </a:rPr>
              <a:t>Lekshe</a:t>
            </a:r>
            <a:r>
              <a:rPr lang="en-US" dirty="0" smtClean="0">
                <a:latin typeface="Arial"/>
                <a:cs typeface="Arial"/>
              </a:rPr>
              <a:t> </a:t>
            </a:r>
            <a:r>
              <a:rPr lang="en-US" dirty="0" err="1" smtClean="0">
                <a:latin typeface="Arial"/>
                <a:cs typeface="Arial"/>
              </a:rPr>
              <a:t>Tsomo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 Strengthening Friendships</a:t>
            </a:r>
            <a:endParaRPr lang="en-US" dirty="0"/>
          </a:p>
        </p:txBody>
      </p:sp>
      <p:sp>
        <p:nvSpPr>
          <p:cNvPr id="3" name="Content Placeholder 2"/>
          <p:cNvSpPr>
            <a:spLocks noGrp="1"/>
          </p:cNvSpPr>
          <p:nvPr>
            <p:ph idx="1"/>
          </p:nvPr>
        </p:nvSpPr>
        <p:spPr/>
        <p:txBody>
          <a:bodyPr/>
          <a:lstStyle/>
          <a:p>
            <a:r>
              <a:rPr lang="en-US" dirty="0" smtClean="0"/>
              <a:t>Communication</a:t>
            </a:r>
          </a:p>
          <a:p>
            <a:pPr lvl="1"/>
            <a:r>
              <a:rPr lang="en-US" dirty="0" smtClean="0"/>
              <a:t>“Translation</a:t>
            </a:r>
            <a:r>
              <a:rPr lang="en-US" dirty="0" smtClean="0"/>
              <a:t>” (</a:t>
            </a:r>
            <a:r>
              <a:rPr lang="en-US" dirty="0" err="1" smtClean="0"/>
              <a:t>Tsomo</a:t>
            </a:r>
            <a:r>
              <a:rPr lang="en-US" dirty="0" smtClean="0"/>
              <a:t>)</a:t>
            </a:r>
          </a:p>
          <a:p>
            <a:pPr lvl="1"/>
            <a:r>
              <a:rPr lang="en-US" dirty="0" smtClean="0"/>
              <a:t>Communication beyond </a:t>
            </a:r>
            <a:r>
              <a:rPr lang="en-US" dirty="0" smtClean="0"/>
              <a:t>words (</a:t>
            </a:r>
            <a:r>
              <a:rPr lang="en-US" dirty="0" err="1" smtClean="0"/>
              <a:t>Sunim</a:t>
            </a:r>
            <a:r>
              <a:rPr lang="en-US" dirty="0" smtClean="0"/>
              <a:t>)</a:t>
            </a:r>
          </a:p>
          <a:p>
            <a:pPr lvl="1"/>
            <a:r>
              <a:rPr lang="en-US" dirty="0" smtClean="0"/>
              <a:t>Negotiating through disagreements</a:t>
            </a:r>
          </a:p>
          <a:p>
            <a:pPr lvl="2"/>
            <a:r>
              <a:rPr lang="en-US" dirty="0" smtClean="0"/>
              <a:t>love and friendship as </a:t>
            </a:r>
            <a:r>
              <a:rPr lang="en-US" dirty="0" smtClean="0"/>
              <a:t>foundation (</a:t>
            </a:r>
            <a:r>
              <a:rPr lang="en-US" dirty="0" err="1" smtClean="0"/>
              <a:t>Hacohen</a:t>
            </a:r>
            <a:r>
              <a:rPr lang="en-US" dirty="0" smtClean="0"/>
              <a:t>)</a:t>
            </a:r>
          </a:p>
          <a:p>
            <a:pPr lvl="2"/>
            <a:r>
              <a:rPr lang="en-US" dirty="0" smtClean="0"/>
              <a:t>Managing difference (Khan)</a:t>
            </a:r>
          </a:p>
          <a:p>
            <a:r>
              <a:rPr lang="en-US" dirty="0" smtClean="0"/>
              <a:t>Strategies for Dealing with External Opposition</a:t>
            </a:r>
          </a:p>
          <a:p>
            <a:pPr lvl="1"/>
            <a:endParaRPr lang="en-US" dirty="0" smtClean="0"/>
          </a:p>
          <a:p>
            <a:pPr lvl="2"/>
            <a:endParaRPr lang="en-US" dirty="0" smtClean="0"/>
          </a:p>
          <a:p>
            <a:pPr lvl="2"/>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beyond Words</a:t>
            </a:r>
            <a:endParaRPr lang="en-US" dirty="0"/>
          </a:p>
        </p:txBody>
      </p:sp>
      <p:pic>
        <p:nvPicPr>
          <p:cNvPr id="4" name="Content Placeholder 3" descr="jinwol_lee_100.jpg"/>
          <p:cNvPicPr>
            <a:picLocks noGrp="1" noChangeAspect="1"/>
          </p:cNvPicPr>
          <p:nvPr>
            <p:ph idx="1"/>
          </p:nvPr>
        </p:nvPicPr>
        <p:blipFill>
          <a:blip r:embed="rId2"/>
          <a:srcRect l="-42580" r="-42580"/>
          <a:stretch>
            <a:fillRect/>
          </a:stretch>
        </p:blipFill>
        <p:spPr>
          <a:xfrm>
            <a:off x="0" y="1600201"/>
            <a:ext cx="4723451" cy="2550999"/>
          </a:xfrm>
        </p:spPr>
      </p:pic>
      <p:sp>
        <p:nvSpPr>
          <p:cNvPr id="5" name="TextBox 4"/>
          <p:cNvSpPr txBox="1"/>
          <p:nvPr/>
        </p:nvSpPr>
        <p:spPr>
          <a:xfrm>
            <a:off x="3859080" y="1444532"/>
            <a:ext cx="4983469" cy="5262979"/>
          </a:xfrm>
          <a:prstGeom prst="rect">
            <a:avLst/>
          </a:prstGeom>
          <a:noFill/>
        </p:spPr>
        <p:txBody>
          <a:bodyPr wrap="square" rtlCol="0">
            <a:spAutoFit/>
          </a:bodyPr>
          <a:lstStyle/>
          <a:p>
            <a:r>
              <a:rPr lang="en-US" sz="2400" dirty="0" smtClean="0"/>
              <a:t>“</a:t>
            </a:r>
            <a:r>
              <a:rPr lang="en-US" sz="2400" b="1" dirty="0" smtClean="0"/>
              <a:t>I </a:t>
            </a:r>
            <a:r>
              <a:rPr lang="en-US" sz="2400" b="1" dirty="0"/>
              <a:t>would like to bring to people’s attention beyond the</a:t>
            </a:r>
            <a:r>
              <a:rPr lang="en-US" sz="2400" b="1" dirty="0" smtClean="0"/>
              <a:t> word […]  Without </a:t>
            </a:r>
            <a:r>
              <a:rPr lang="en-US" sz="2400" b="1" dirty="0"/>
              <a:t>achieving the purposes of dialogue, simply talk is just a waste of time. [We need] less talk but [more] deep spiritual and intuitional communication. We simply say “love, love, love,” but the word “love” is not enough.  Simply saying and hearing – sometimes it is a kind of </a:t>
            </a:r>
            <a:r>
              <a:rPr lang="en-US" sz="2400" b="1" dirty="0" smtClean="0"/>
              <a:t>rhetoric […], </a:t>
            </a:r>
            <a:r>
              <a:rPr lang="en-US" sz="2400" b="1" dirty="0"/>
              <a:t>but their mind and their inner state is still here</a:t>
            </a:r>
            <a:r>
              <a:rPr lang="en-US" sz="2400" b="1" dirty="0" smtClean="0"/>
              <a:t>.” </a:t>
            </a:r>
          </a:p>
        </p:txBody>
      </p:sp>
      <p:sp>
        <p:nvSpPr>
          <p:cNvPr id="6" name="TextBox 5"/>
          <p:cNvSpPr txBox="1"/>
          <p:nvPr/>
        </p:nvSpPr>
        <p:spPr>
          <a:xfrm>
            <a:off x="1023335" y="4168805"/>
            <a:ext cx="2835745" cy="646331"/>
          </a:xfrm>
          <a:prstGeom prst="rect">
            <a:avLst/>
          </a:prstGeom>
          <a:noFill/>
        </p:spPr>
        <p:txBody>
          <a:bodyPr wrap="none" rtlCol="0">
            <a:spAutoFit/>
          </a:bodyPr>
          <a:lstStyle/>
          <a:p>
            <a:r>
              <a:rPr lang="en-US" b="1" dirty="0" smtClean="0"/>
              <a:t>Ven. Prof. </a:t>
            </a:r>
            <a:r>
              <a:rPr lang="en-US" b="1" dirty="0" err="1" smtClean="0"/>
              <a:t>Jinwol</a:t>
            </a:r>
            <a:r>
              <a:rPr lang="en-US" b="1" dirty="0" smtClean="0"/>
              <a:t> </a:t>
            </a:r>
            <a:r>
              <a:rPr lang="en-US" b="1" dirty="0" err="1" smtClean="0"/>
              <a:t>Sunim</a:t>
            </a:r>
            <a:endParaRPr lang="en-US" b="1"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Going Forward: </a:t>
            </a:r>
            <a:br>
              <a:rPr lang="en-US" sz="3200" dirty="0" smtClean="0"/>
            </a:br>
            <a:r>
              <a:rPr lang="en-US" sz="3200" dirty="0" smtClean="0"/>
              <a:t>Friendship and Dialogue/Peacemaking</a:t>
            </a:r>
            <a:endParaRPr lang="en-US" sz="3200" dirty="0"/>
          </a:p>
        </p:txBody>
      </p:sp>
      <p:sp>
        <p:nvSpPr>
          <p:cNvPr id="3" name="Content Placeholder 2"/>
          <p:cNvSpPr>
            <a:spLocks noGrp="1"/>
          </p:cNvSpPr>
          <p:nvPr>
            <p:ph idx="1"/>
          </p:nvPr>
        </p:nvSpPr>
        <p:spPr/>
        <p:txBody>
          <a:bodyPr>
            <a:normAutofit fontScale="92500"/>
          </a:bodyPr>
          <a:lstStyle/>
          <a:p>
            <a:r>
              <a:rPr lang="en-US" dirty="0" smtClean="0"/>
              <a:t>Which must come first: Friendship or Interfaith </a:t>
            </a:r>
            <a:r>
              <a:rPr lang="en-US" dirty="0" smtClean="0"/>
              <a:t>U</a:t>
            </a:r>
            <a:r>
              <a:rPr lang="en-US" dirty="0" smtClean="0"/>
              <a:t>nderstanding?</a:t>
            </a:r>
          </a:p>
          <a:p>
            <a:pPr lvl="2"/>
            <a:r>
              <a:rPr lang="en-US" dirty="0" smtClean="0"/>
              <a:t>Interfaith relationships do not become friendships without an openness to the other</a:t>
            </a:r>
          </a:p>
          <a:p>
            <a:pPr lvl="2"/>
            <a:r>
              <a:rPr lang="en-US" dirty="0" smtClean="0"/>
              <a:t>Dialogue and peacemaking may rest on fragile foundations without a  deep level of trust and commitment on all sides</a:t>
            </a:r>
          </a:p>
          <a:p>
            <a:pPr lvl="2"/>
            <a:r>
              <a:rPr lang="en-US" dirty="0" smtClean="0"/>
              <a:t>Complex, often </a:t>
            </a:r>
            <a:r>
              <a:rPr lang="en-US" dirty="0" smtClean="0"/>
              <a:t>interrelated</a:t>
            </a:r>
          </a:p>
          <a:p>
            <a:pPr lvl="3"/>
            <a:r>
              <a:rPr lang="en-US" dirty="0" smtClean="0"/>
              <a:t>Deep friendships often grow out of or in conjunction with interfaith dialogue</a:t>
            </a:r>
          </a:p>
          <a:p>
            <a:pPr lvl="3"/>
            <a:r>
              <a:rPr lang="en-US" dirty="0" smtClean="0"/>
              <a:t>People who grow up in or are influenced by contexts of interfaith friendship may be more inclined toward </a:t>
            </a:r>
            <a:r>
              <a:rPr lang="en-US" dirty="0" smtClean="0"/>
              <a:t>dialogue</a:t>
            </a:r>
          </a:p>
          <a:p>
            <a:pPr lvl="2"/>
            <a:r>
              <a:rPr lang="en-US" dirty="0" smtClean="0"/>
              <a:t>Difficult to </a:t>
            </a:r>
            <a:r>
              <a:rPr lang="en-US" dirty="0" smtClean="0"/>
              <a:t>parse, due to range </a:t>
            </a:r>
            <a:r>
              <a:rPr lang="en-US" dirty="0" smtClean="0"/>
              <a:t>of definitions of “friendship” and contexts of </a:t>
            </a:r>
            <a:r>
              <a:rPr lang="en-US" dirty="0" smtClean="0"/>
              <a:t>peacemaking</a:t>
            </a:r>
          </a:p>
          <a:p>
            <a:pPr lvl="3">
              <a:buNone/>
            </a:pPr>
            <a:endParaRPr lang="en-US" dirty="0" smtClean="0"/>
          </a:p>
          <a:p>
            <a:pPr lvl="2">
              <a:buNone/>
            </a:pPr>
            <a:endParaRPr lang="en-US" dirty="0" smtClean="0"/>
          </a:p>
          <a:p>
            <a:pPr lvl="2">
              <a:buNone/>
            </a:pPr>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 and Religious Peace</a:t>
            </a:r>
            <a:endParaRPr lang="en-US" dirty="0"/>
          </a:p>
        </p:txBody>
      </p:sp>
      <p:pic>
        <p:nvPicPr>
          <p:cNvPr id="4" name="Content Placeholder 3" descr="melchior.jpg"/>
          <p:cNvPicPr>
            <a:picLocks noGrp="1" noChangeAspect="1"/>
          </p:cNvPicPr>
          <p:nvPr>
            <p:ph idx="1"/>
          </p:nvPr>
        </p:nvPicPr>
        <p:blipFill>
          <a:blip r:embed="rId2"/>
          <a:srcRect l="-68560" r="-68560"/>
          <a:stretch>
            <a:fillRect/>
          </a:stretch>
        </p:blipFill>
        <p:spPr>
          <a:xfrm>
            <a:off x="3466571" y="1600201"/>
            <a:ext cx="5124980" cy="2767853"/>
          </a:xfrm>
        </p:spPr>
      </p:pic>
      <p:sp>
        <p:nvSpPr>
          <p:cNvPr id="5" name="TextBox 4"/>
          <p:cNvSpPr txBox="1"/>
          <p:nvPr/>
        </p:nvSpPr>
        <p:spPr>
          <a:xfrm>
            <a:off x="727959" y="1858746"/>
            <a:ext cx="4014863" cy="4247317"/>
          </a:xfrm>
          <a:prstGeom prst="rect">
            <a:avLst/>
          </a:prstGeom>
          <a:noFill/>
        </p:spPr>
        <p:txBody>
          <a:bodyPr wrap="square" rtlCol="0">
            <a:spAutoFit/>
          </a:bodyPr>
          <a:lstStyle/>
          <a:p>
            <a:r>
              <a:rPr lang="en-US" b="1" dirty="0" smtClean="0"/>
              <a:t>“Before </a:t>
            </a:r>
            <a:r>
              <a:rPr lang="en-US" b="1" dirty="0"/>
              <a:t>we start finding solutions for the conflicts,</a:t>
            </a:r>
            <a:r>
              <a:rPr lang="en-US" b="1" dirty="0" smtClean="0"/>
              <a:t> […] let’s </a:t>
            </a:r>
            <a:r>
              <a:rPr lang="en-US" b="1" dirty="0"/>
              <a:t>try to establish personal relationships</a:t>
            </a:r>
            <a:r>
              <a:rPr lang="en-US" dirty="0" smtClean="0"/>
              <a:t> […] </a:t>
            </a:r>
            <a:r>
              <a:rPr lang="en-US" b="1" dirty="0"/>
              <a:t>W</a:t>
            </a:r>
            <a:r>
              <a:rPr lang="en-US" b="1" dirty="0" smtClean="0"/>
              <a:t>ithout </a:t>
            </a:r>
            <a:r>
              <a:rPr lang="en-US" b="1" dirty="0"/>
              <a:t>religious peace between the big religions of the Middle East, we will not have a political peace, and without the personal trust and relationships and friendships, we will not have a religious peace.  Because then we will be tied in with our fears, our stereotypes, our suspicions, and eventually, our hatreds.  And it is very easy for this framework to become </a:t>
            </a:r>
            <a:r>
              <a:rPr lang="en-US" b="1" dirty="0" smtClean="0"/>
              <a:t>totalitarian</a:t>
            </a:r>
            <a:r>
              <a:rPr lang="en-US" dirty="0" smtClean="0"/>
              <a:t>” </a:t>
            </a:r>
          </a:p>
        </p:txBody>
      </p:sp>
      <p:sp>
        <p:nvSpPr>
          <p:cNvPr id="6" name="TextBox 5"/>
          <p:cNvSpPr txBox="1"/>
          <p:nvPr/>
        </p:nvSpPr>
        <p:spPr>
          <a:xfrm>
            <a:off x="5064727" y="4708824"/>
            <a:ext cx="2811399" cy="369332"/>
          </a:xfrm>
          <a:prstGeom prst="rect">
            <a:avLst/>
          </a:prstGeom>
          <a:noFill/>
        </p:spPr>
        <p:txBody>
          <a:bodyPr wrap="none" rtlCol="0">
            <a:spAutoFit/>
          </a:bodyPr>
          <a:lstStyle/>
          <a:p>
            <a:r>
              <a:rPr lang="en-US" b="1" dirty="0" smtClean="0"/>
              <a:t>Rabbi Michael Melchior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Mutuality of Friendship and Dialogue</a:t>
            </a:r>
            <a:endParaRPr lang="en-US" dirty="0"/>
          </a:p>
        </p:txBody>
      </p:sp>
      <p:pic>
        <p:nvPicPr>
          <p:cNvPr id="4" name="Content Placeholder 3" descr="koskinen.jpg"/>
          <p:cNvPicPr>
            <a:picLocks noGrp="1" noChangeAspect="1"/>
          </p:cNvPicPr>
          <p:nvPr>
            <p:ph idx="1"/>
          </p:nvPr>
        </p:nvPicPr>
        <p:blipFill>
          <a:blip r:embed="rId2"/>
          <a:srcRect l="-90628" r="-90628"/>
          <a:stretch>
            <a:fillRect/>
          </a:stretch>
        </p:blipFill>
        <p:spPr>
          <a:xfrm>
            <a:off x="549275" y="1600201"/>
            <a:ext cx="4207201" cy="2272187"/>
          </a:xfrm>
        </p:spPr>
      </p:pic>
      <p:sp>
        <p:nvSpPr>
          <p:cNvPr id="5" name="TextBox 4"/>
          <p:cNvSpPr txBox="1"/>
          <p:nvPr/>
        </p:nvSpPr>
        <p:spPr>
          <a:xfrm>
            <a:off x="4114984" y="1643101"/>
            <a:ext cx="4791875" cy="3539431"/>
          </a:xfrm>
          <a:prstGeom prst="rect">
            <a:avLst/>
          </a:prstGeom>
          <a:noFill/>
        </p:spPr>
        <p:txBody>
          <a:bodyPr wrap="square" rtlCol="0">
            <a:spAutoFit/>
          </a:bodyPr>
          <a:lstStyle/>
          <a:p>
            <a:r>
              <a:rPr lang="en-US" sz="2800" b="1" dirty="0" smtClean="0"/>
              <a:t>“</a:t>
            </a:r>
            <a:r>
              <a:rPr lang="en-US" sz="2800" b="1" dirty="0"/>
              <a:t>In my view it all starts with an open dialogue and sharing of knowledge and spiritual  experiences, which can evolve into a deeper understanding and in some cases real friendship</a:t>
            </a:r>
            <a:r>
              <a:rPr lang="en-US" sz="2800" b="1" dirty="0" smtClean="0"/>
              <a:t>.</a:t>
            </a:r>
            <a:r>
              <a:rPr lang="en-US" sz="2800" dirty="0" smtClean="0"/>
              <a:t>“</a:t>
            </a:r>
          </a:p>
        </p:txBody>
      </p:sp>
      <p:sp>
        <p:nvSpPr>
          <p:cNvPr id="6" name="TextBox 5"/>
          <p:cNvSpPr txBox="1"/>
          <p:nvPr/>
        </p:nvSpPr>
        <p:spPr>
          <a:xfrm>
            <a:off x="1127755" y="4151200"/>
            <a:ext cx="2987229" cy="646331"/>
          </a:xfrm>
          <a:prstGeom prst="rect">
            <a:avLst/>
          </a:prstGeom>
          <a:noFill/>
        </p:spPr>
        <p:txBody>
          <a:bodyPr wrap="none" rtlCol="0">
            <a:spAutoFit/>
          </a:bodyPr>
          <a:lstStyle/>
          <a:p>
            <a:r>
              <a:rPr lang="en-US" b="1" dirty="0" smtClean="0"/>
              <a:t>Bishop </a:t>
            </a:r>
            <a:r>
              <a:rPr lang="en-US" b="1" dirty="0" err="1" smtClean="0"/>
              <a:t>Lennart</a:t>
            </a:r>
            <a:r>
              <a:rPr lang="en-US" b="1" dirty="0" smtClean="0"/>
              <a:t> </a:t>
            </a:r>
            <a:r>
              <a:rPr lang="en-US" b="1" dirty="0" err="1" smtClean="0"/>
              <a:t>Koskinen</a:t>
            </a:r>
            <a:endParaRPr lang="en-US" b="1"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Interrelation of Friendship and Dialogue</a:t>
            </a:r>
            <a:endParaRPr lang="en-US" dirty="0"/>
          </a:p>
        </p:txBody>
      </p:sp>
      <p:pic>
        <p:nvPicPr>
          <p:cNvPr id="4" name="Content Placeholder 3" descr="RTEmagicC_Goswami_02.jpg.jpg"/>
          <p:cNvPicPr>
            <a:picLocks noGrp="1" noChangeAspect="1"/>
          </p:cNvPicPr>
          <p:nvPr>
            <p:ph idx="1"/>
          </p:nvPr>
        </p:nvPicPr>
        <p:blipFill>
          <a:blip r:embed="rId2"/>
          <a:srcRect l="-42580" r="-42580"/>
          <a:stretch>
            <a:fillRect/>
          </a:stretch>
        </p:blipFill>
        <p:spPr>
          <a:xfrm>
            <a:off x="549275" y="1600201"/>
            <a:ext cx="3690952" cy="1993376"/>
          </a:xfrm>
        </p:spPr>
      </p:pic>
      <p:sp>
        <p:nvSpPr>
          <p:cNvPr id="5" name="TextBox 4"/>
          <p:cNvSpPr txBox="1"/>
          <p:nvPr/>
        </p:nvSpPr>
        <p:spPr>
          <a:xfrm>
            <a:off x="4857838" y="1705060"/>
            <a:ext cx="3733713" cy="4154983"/>
          </a:xfrm>
          <a:prstGeom prst="rect">
            <a:avLst/>
          </a:prstGeom>
          <a:noFill/>
        </p:spPr>
        <p:txBody>
          <a:bodyPr wrap="square" rtlCol="0">
            <a:spAutoFit/>
          </a:bodyPr>
          <a:lstStyle/>
          <a:p>
            <a:r>
              <a:rPr lang="en-US" sz="2400" dirty="0" smtClean="0"/>
              <a:t>“</a:t>
            </a:r>
            <a:r>
              <a:rPr lang="en-US" sz="2400" b="1" dirty="0" smtClean="0"/>
              <a:t>Commitment </a:t>
            </a:r>
            <a:r>
              <a:rPr lang="en-US" sz="2400" b="1" dirty="0"/>
              <a:t>and participation in interfaith dialogue has led towards lifelong friendship and </a:t>
            </a:r>
            <a:r>
              <a:rPr lang="en-US" sz="2400" b="1" dirty="0" err="1" smtClean="0"/>
              <a:t>network[s</a:t>
            </a:r>
            <a:r>
              <a:rPr lang="en-US" sz="2400" b="1" dirty="0" smtClean="0"/>
              <a:t>].  Interfaith </a:t>
            </a:r>
            <a:r>
              <a:rPr lang="en-US" sz="2400" b="1" dirty="0"/>
              <a:t>friendship and interfaith understanding are two facets of the same </a:t>
            </a:r>
            <a:r>
              <a:rPr lang="en-US" sz="2400" b="1" dirty="0" smtClean="0"/>
              <a:t>coin; </a:t>
            </a:r>
            <a:r>
              <a:rPr lang="en-US" sz="2400" b="1" dirty="0"/>
              <a:t>one leads to other</a:t>
            </a:r>
            <a:r>
              <a:rPr lang="en-US" sz="2400" b="1" dirty="0" smtClean="0"/>
              <a:t>.”</a:t>
            </a:r>
          </a:p>
        </p:txBody>
      </p:sp>
      <p:sp>
        <p:nvSpPr>
          <p:cNvPr id="6" name="TextBox 5"/>
          <p:cNvSpPr txBox="1"/>
          <p:nvPr/>
        </p:nvSpPr>
        <p:spPr>
          <a:xfrm>
            <a:off x="1079152" y="3934347"/>
            <a:ext cx="3778686" cy="369332"/>
          </a:xfrm>
          <a:prstGeom prst="rect">
            <a:avLst/>
          </a:prstGeom>
          <a:noFill/>
        </p:spPr>
        <p:txBody>
          <a:bodyPr wrap="none" rtlCol="0">
            <a:spAutoFit/>
          </a:bodyPr>
          <a:lstStyle/>
          <a:p>
            <a:r>
              <a:rPr lang="en-US" b="1" dirty="0" err="1" smtClean="0"/>
              <a:t>Acharya</a:t>
            </a:r>
            <a:r>
              <a:rPr lang="en-US" b="1" dirty="0" smtClean="0"/>
              <a:t> </a:t>
            </a:r>
            <a:r>
              <a:rPr lang="en-US" b="1" dirty="0" err="1" smtClean="0"/>
              <a:t>Shri</a:t>
            </a:r>
            <a:r>
              <a:rPr lang="en-US" b="1" dirty="0" smtClean="0"/>
              <a:t> </a:t>
            </a:r>
            <a:r>
              <a:rPr lang="en-US" b="1" dirty="0" err="1" smtClean="0"/>
              <a:t>Shrivatsa</a:t>
            </a:r>
            <a:r>
              <a:rPr lang="en-US" b="1" dirty="0" smtClean="0"/>
              <a:t> </a:t>
            </a:r>
            <a:r>
              <a:rPr lang="en-US" b="1" dirty="0" err="1" smtClean="0"/>
              <a:t>Goswami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 with </a:t>
            </a:r>
            <a:br>
              <a:rPr lang="en-US" dirty="0" smtClean="0"/>
            </a:br>
            <a:r>
              <a:rPr lang="en-US" dirty="0" smtClean="0"/>
              <a:t>Elijah Board Members</a:t>
            </a:r>
            <a:endParaRPr lang="en-US" dirty="0"/>
          </a:p>
        </p:txBody>
      </p:sp>
      <p:sp>
        <p:nvSpPr>
          <p:cNvPr id="3" name="Content Placeholder 2"/>
          <p:cNvSpPr>
            <a:spLocks noGrp="1"/>
          </p:cNvSpPr>
          <p:nvPr>
            <p:ph idx="1"/>
          </p:nvPr>
        </p:nvSpPr>
        <p:spPr/>
        <p:txBody>
          <a:bodyPr>
            <a:normAutofit/>
          </a:bodyPr>
          <a:lstStyle/>
          <a:p>
            <a:endParaRPr lang="en-US" dirty="0"/>
          </a:p>
        </p:txBody>
      </p:sp>
      <p:graphicFrame>
        <p:nvGraphicFramePr>
          <p:cNvPr id="4" name="Table 3"/>
          <p:cNvGraphicFramePr>
            <a:graphicFrameLocks noGrp="1"/>
          </p:cNvGraphicFramePr>
          <p:nvPr/>
        </p:nvGraphicFramePr>
        <p:xfrm>
          <a:off x="549275" y="1600201"/>
          <a:ext cx="8042276" cy="4351020"/>
        </p:xfrm>
        <a:graphic>
          <a:graphicData uri="http://schemas.openxmlformats.org/drawingml/2006/table">
            <a:tbl>
              <a:tblPr firstRow="1" bandRow="1">
                <a:tableStyleId>{69CF1AB2-1976-4502-BF36-3FF5EA218861}</a:tableStyleId>
              </a:tblPr>
              <a:tblGrid>
                <a:gridCol w="4021138"/>
                <a:gridCol w="4021138"/>
              </a:tblGrid>
              <a:tr h="723900">
                <a:tc>
                  <a:txBody>
                    <a:bodyPr/>
                    <a:lstStyle/>
                    <a:p>
                      <a:pPr marL="0" marR="0">
                        <a:spcBef>
                          <a:spcPts val="0"/>
                        </a:spcBef>
                        <a:spcAft>
                          <a:spcPts val="0"/>
                        </a:spcAft>
                      </a:pPr>
                      <a:r>
                        <a:rPr lang="en-US" sz="2400" b="0" dirty="0"/>
                        <a:t>Swami </a:t>
                      </a:r>
                      <a:r>
                        <a:rPr lang="en-US" sz="2400" b="0" dirty="0" err="1"/>
                        <a:t>Atmapriyananda</a:t>
                      </a:r>
                      <a:endParaRPr lang="en-US" sz="2400" b="0" dirty="0">
                        <a:latin typeface="Arial"/>
                        <a:ea typeface="Cambria"/>
                        <a:cs typeface="Arial"/>
                      </a:endParaRPr>
                    </a:p>
                  </a:txBody>
                  <a:tcPr marL="68580" marR="68580" marT="0" marB="0"/>
                </a:tc>
                <a:tc>
                  <a:txBody>
                    <a:bodyPr/>
                    <a:lstStyle/>
                    <a:p>
                      <a:pPr marL="0" marR="0">
                        <a:spcBef>
                          <a:spcPts val="0"/>
                        </a:spcBef>
                        <a:spcAft>
                          <a:spcPts val="0"/>
                        </a:spcAft>
                      </a:pPr>
                      <a:r>
                        <a:rPr lang="en-US" sz="2400" b="0" dirty="0"/>
                        <a:t>Rabbi Michael Melchior</a:t>
                      </a:r>
                      <a:endParaRPr lang="en-US" sz="2400" b="0" dirty="0">
                        <a:latin typeface="Arial"/>
                        <a:ea typeface="Cambria"/>
                        <a:cs typeface="Arial"/>
                      </a:endParaRPr>
                    </a:p>
                  </a:txBody>
                  <a:tcPr marL="68580" marR="68580" marT="0" marB="0"/>
                </a:tc>
              </a:tr>
              <a:tr h="723900">
                <a:tc>
                  <a:txBody>
                    <a:bodyPr/>
                    <a:lstStyle/>
                    <a:p>
                      <a:pPr marL="0" marR="0">
                        <a:spcBef>
                          <a:spcPts val="0"/>
                        </a:spcBef>
                        <a:spcAft>
                          <a:spcPts val="0"/>
                        </a:spcAft>
                      </a:pPr>
                      <a:r>
                        <a:rPr lang="en-US" sz="2400" dirty="0" err="1"/>
                        <a:t>Shrivatsa</a:t>
                      </a:r>
                      <a:r>
                        <a:rPr lang="en-US" sz="2400" dirty="0"/>
                        <a:t> </a:t>
                      </a:r>
                      <a:r>
                        <a:rPr lang="en-US" sz="2400" dirty="0" err="1"/>
                        <a:t>Goswami</a:t>
                      </a:r>
                      <a:endParaRPr lang="en-US" sz="2400" dirty="0">
                        <a:latin typeface="Arial"/>
                        <a:ea typeface="Cambria"/>
                        <a:cs typeface="Arial"/>
                      </a:endParaRPr>
                    </a:p>
                  </a:txBody>
                  <a:tcPr marL="68580" marR="68580" marT="0" marB="0"/>
                </a:tc>
                <a:tc>
                  <a:txBody>
                    <a:bodyPr/>
                    <a:lstStyle/>
                    <a:p>
                      <a:pPr marL="0" marR="0">
                        <a:spcBef>
                          <a:spcPts val="0"/>
                        </a:spcBef>
                        <a:spcAft>
                          <a:spcPts val="0"/>
                        </a:spcAft>
                      </a:pPr>
                      <a:r>
                        <a:rPr lang="en-US" sz="2400" dirty="0" err="1"/>
                        <a:t>Guruji</a:t>
                      </a:r>
                      <a:r>
                        <a:rPr lang="en-US" sz="2400" dirty="0"/>
                        <a:t> Sri </a:t>
                      </a:r>
                      <a:r>
                        <a:rPr lang="en-US" sz="2400" dirty="0" err="1"/>
                        <a:t>Rishi</a:t>
                      </a:r>
                      <a:r>
                        <a:rPr lang="en-US" sz="2400" dirty="0"/>
                        <a:t> </a:t>
                      </a:r>
                      <a:r>
                        <a:rPr lang="en-US" sz="2400" dirty="0" err="1"/>
                        <a:t>Prabhakarji</a:t>
                      </a:r>
                      <a:endParaRPr lang="en-US" sz="2400" dirty="0">
                        <a:latin typeface="Arial"/>
                        <a:ea typeface="Cambria"/>
                        <a:cs typeface="Arial"/>
                      </a:endParaRPr>
                    </a:p>
                  </a:txBody>
                  <a:tcPr marL="68580" marR="68580" marT="0" marB="0"/>
                </a:tc>
              </a:tr>
              <a:tr h="723900">
                <a:tc>
                  <a:txBody>
                    <a:bodyPr/>
                    <a:lstStyle/>
                    <a:p>
                      <a:pPr marL="0" marR="0">
                        <a:spcBef>
                          <a:spcPts val="0"/>
                        </a:spcBef>
                        <a:spcAft>
                          <a:spcPts val="0"/>
                        </a:spcAft>
                      </a:pPr>
                      <a:r>
                        <a:rPr lang="en-US" sz="2400"/>
                        <a:t>Rabbi Menachem Hacohen</a:t>
                      </a:r>
                      <a:endParaRPr lang="en-US" sz="2400">
                        <a:latin typeface="Arial"/>
                        <a:ea typeface="Cambria"/>
                        <a:cs typeface="Arial"/>
                      </a:endParaRPr>
                    </a:p>
                  </a:txBody>
                  <a:tcPr marL="68580" marR="68580" marT="0" marB="0"/>
                </a:tc>
                <a:tc>
                  <a:txBody>
                    <a:bodyPr/>
                    <a:lstStyle/>
                    <a:p>
                      <a:pPr marL="0" marR="0">
                        <a:spcBef>
                          <a:spcPts val="0"/>
                        </a:spcBef>
                        <a:spcAft>
                          <a:spcPts val="0"/>
                        </a:spcAft>
                      </a:pPr>
                      <a:r>
                        <a:rPr lang="en-US" sz="2400"/>
                        <a:t>Rabbi David Rosen</a:t>
                      </a:r>
                      <a:endParaRPr lang="en-US" sz="2400">
                        <a:latin typeface="Arial"/>
                        <a:ea typeface="Cambria"/>
                        <a:cs typeface="Arial"/>
                      </a:endParaRPr>
                    </a:p>
                  </a:txBody>
                  <a:tcPr marL="68580" marR="68580" marT="0" marB="0"/>
                </a:tc>
              </a:tr>
              <a:tr h="723900">
                <a:tc>
                  <a:txBody>
                    <a:bodyPr/>
                    <a:lstStyle/>
                    <a:p>
                      <a:pPr marL="0" marR="0">
                        <a:spcBef>
                          <a:spcPts val="0"/>
                        </a:spcBef>
                        <a:spcAft>
                          <a:spcPts val="0"/>
                        </a:spcAft>
                      </a:pPr>
                      <a:r>
                        <a:rPr lang="en-US" sz="2400" dirty="0" err="1"/>
                        <a:t>Maulana</a:t>
                      </a:r>
                      <a:r>
                        <a:rPr lang="en-US" sz="2400" dirty="0"/>
                        <a:t> </a:t>
                      </a:r>
                      <a:r>
                        <a:rPr lang="en-US" sz="2400" dirty="0" err="1" smtClean="0"/>
                        <a:t>Wahiduddin</a:t>
                      </a:r>
                      <a:r>
                        <a:rPr lang="en-US" sz="2400" dirty="0" smtClean="0"/>
                        <a:t> </a:t>
                      </a:r>
                      <a:r>
                        <a:rPr lang="en-US" sz="2400" dirty="0"/>
                        <a:t>Khan</a:t>
                      </a:r>
                      <a:endParaRPr lang="en-US" sz="2400" dirty="0">
                        <a:latin typeface="Arial"/>
                        <a:ea typeface="Cambria"/>
                        <a:cs typeface="Arial"/>
                      </a:endParaRPr>
                    </a:p>
                  </a:txBody>
                  <a:tcPr marL="68580" marR="68580" marT="0" marB="0"/>
                </a:tc>
                <a:tc>
                  <a:txBody>
                    <a:bodyPr/>
                    <a:lstStyle/>
                    <a:p>
                      <a:pPr marL="0" marR="0">
                        <a:spcBef>
                          <a:spcPts val="0"/>
                        </a:spcBef>
                        <a:spcAft>
                          <a:spcPts val="0"/>
                        </a:spcAft>
                      </a:pPr>
                      <a:r>
                        <a:rPr lang="en-US" sz="2400"/>
                        <a:t>Ven. Prof. Jinwol Sunim </a:t>
                      </a:r>
                      <a:endParaRPr lang="en-US" sz="2400">
                        <a:latin typeface="Arial"/>
                        <a:ea typeface="Cambria"/>
                        <a:cs typeface="Arial"/>
                      </a:endParaRPr>
                    </a:p>
                  </a:txBody>
                  <a:tcPr marL="68580" marR="68580" marT="0" marB="0"/>
                </a:tc>
              </a:tr>
              <a:tr h="723900">
                <a:tc>
                  <a:txBody>
                    <a:bodyPr/>
                    <a:lstStyle/>
                    <a:p>
                      <a:pPr marL="0" marR="0">
                        <a:spcBef>
                          <a:spcPts val="0"/>
                        </a:spcBef>
                        <a:spcAft>
                          <a:spcPts val="0"/>
                        </a:spcAft>
                      </a:pPr>
                      <a:r>
                        <a:rPr lang="en-US" sz="2400"/>
                        <a:t>Bishop Lennart Koskinen</a:t>
                      </a:r>
                      <a:endParaRPr lang="en-US" sz="2400">
                        <a:latin typeface="Arial"/>
                        <a:ea typeface="Cambria"/>
                        <a:cs typeface="Arial"/>
                      </a:endParaRPr>
                    </a:p>
                  </a:txBody>
                  <a:tcPr marL="68580" marR="68580" marT="0" marB="0"/>
                </a:tc>
                <a:tc>
                  <a:txBody>
                    <a:bodyPr/>
                    <a:lstStyle/>
                    <a:p>
                      <a:pPr marL="0" marR="0">
                        <a:spcBef>
                          <a:spcPts val="0"/>
                        </a:spcBef>
                        <a:spcAft>
                          <a:spcPts val="0"/>
                        </a:spcAft>
                      </a:pPr>
                      <a:r>
                        <a:rPr lang="en-US" sz="2400" dirty="0" smtClean="0"/>
                        <a:t>Dr</a:t>
                      </a:r>
                      <a:r>
                        <a:rPr lang="en-US" sz="2400" dirty="0"/>
                        <a:t>. Karma </a:t>
                      </a:r>
                      <a:r>
                        <a:rPr lang="en-US" sz="2400" dirty="0" err="1"/>
                        <a:t>Lekshe</a:t>
                      </a:r>
                      <a:r>
                        <a:rPr lang="en-US" sz="2400" dirty="0"/>
                        <a:t> </a:t>
                      </a:r>
                      <a:r>
                        <a:rPr lang="en-US" sz="2400" dirty="0" err="1"/>
                        <a:t>Tsomo</a:t>
                      </a:r>
                      <a:endParaRPr lang="en-US" sz="2400" dirty="0">
                        <a:latin typeface="Arial"/>
                        <a:ea typeface="Cambria"/>
                        <a:cs typeface="Arial"/>
                      </a:endParaRPr>
                    </a:p>
                  </a:txBody>
                  <a:tcPr marL="68580" marR="68580" marT="0" marB="0"/>
                </a:tc>
              </a:tr>
              <a:tr h="723900">
                <a:tc>
                  <a:txBody>
                    <a:bodyPr/>
                    <a:lstStyle/>
                    <a:p>
                      <a:pPr marL="0" marR="0">
                        <a:spcBef>
                          <a:spcPts val="0"/>
                        </a:spcBef>
                        <a:spcAft>
                          <a:spcPts val="0"/>
                        </a:spcAft>
                      </a:pPr>
                      <a:r>
                        <a:rPr lang="en-US" sz="2400" dirty="0"/>
                        <a:t>Rabbi Richard Marker</a:t>
                      </a:r>
                      <a:endParaRPr lang="en-US" sz="2400" dirty="0">
                        <a:latin typeface="Arial"/>
                        <a:ea typeface="Cambria"/>
                        <a:cs typeface="Arial"/>
                      </a:endParaRPr>
                    </a:p>
                  </a:txBody>
                  <a:tcPr marL="68580" marR="68580" marT="0" marB="0"/>
                </a:tc>
                <a:tc>
                  <a:txBody>
                    <a:bodyPr/>
                    <a:lstStyle/>
                    <a:p>
                      <a:endParaRPr lang="en-US" sz="2400" dirty="0">
                        <a:latin typeface="Arial"/>
                        <a:cs typeface="Arial"/>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Going Forward: </a:t>
            </a:r>
            <a:br>
              <a:rPr lang="en-US" sz="3200" dirty="0" smtClean="0"/>
            </a:br>
            <a:r>
              <a:rPr lang="en-US" sz="3200" dirty="0" smtClean="0"/>
              <a:t>Friendship and Dialogue/Peacemaking</a:t>
            </a:r>
            <a:endParaRPr lang="en-US" sz="3200" dirty="0"/>
          </a:p>
        </p:txBody>
      </p:sp>
      <p:sp>
        <p:nvSpPr>
          <p:cNvPr id="3" name="Content Placeholder 2"/>
          <p:cNvSpPr>
            <a:spLocks noGrp="1"/>
          </p:cNvSpPr>
          <p:nvPr>
            <p:ph idx="1"/>
          </p:nvPr>
        </p:nvSpPr>
        <p:spPr/>
        <p:txBody>
          <a:bodyPr>
            <a:normAutofit/>
          </a:bodyPr>
          <a:lstStyle/>
          <a:p>
            <a:r>
              <a:rPr lang="en-US" dirty="0" smtClean="0"/>
              <a:t>Role of Friendship in Interfaith Dialogue and </a:t>
            </a:r>
            <a:r>
              <a:rPr lang="en-US" dirty="0" smtClean="0"/>
              <a:t>Peacemaking</a:t>
            </a:r>
          </a:p>
          <a:p>
            <a:pPr lvl="1"/>
            <a:endParaRPr lang="en-US" dirty="0" smtClean="0"/>
          </a:p>
          <a:p>
            <a:pPr lvl="1"/>
            <a:r>
              <a:rPr lang="en-US" dirty="0" smtClean="0"/>
              <a:t>Friendship as Essential for Dialogue</a:t>
            </a:r>
          </a:p>
          <a:p>
            <a:pPr lvl="2"/>
            <a:r>
              <a:rPr lang="en-US" dirty="0" smtClean="0"/>
              <a:t>For all interfaith dialogue</a:t>
            </a:r>
          </a:p>
          <a:p>
            <a:pPr lvl="2"/>
            <a:r>
              <a:rPr lang="en-US" dirty="0" smtClean="0"/>
              <a:t>Primarily for </a:t>
            </a:r>
            <a:r>
              <a:rPr lang="en-US" dirty="0" smtClean="0"/>
              <a:t>“dialogue of life”</a:t>
            </a:r>
          </a:p>
          <a:p>
            <a:pPr lvl="1"/>
            <a:endParaRPr lang="en-US" dirty="0" smtClean="0"/>
          </a:p>
          <a:p>
            <a:pPr lvl="1"/>
            <a:r>
              <a:rPr lang="en-US" dirty="0" smtClean="0"/>
              <a:t>Friendship as Helpful, but not Necessary, for Dialogue</a:t>
            </a:r>
          </a:p>
          <a:p>
            <a:pPr lvl="2"/>
            <a:r>
              <a:rPr lang="en-US" dirty="0" smtClean="0"/>
              <a:t>A certain level of trust is needed, but genuine friendship may not be necessary</a:t>
            </a:r>
          </a:p>
          <a:p>
            <a:pPr lvl="3">
              <a:buNone/>
            </a:pPr>
            <a:endParaRPr lang="en-US" dirty="0" smtClean="0"/>
          </a:p>
          <a:p>
            <a:pPr lvl="2">
              <a:buNone/>
            </a:pPr>
            <a:endParaRPr lang="en-US" dirty="0" smtClean="0"/>
          </a:p>
          <a:p>
            <a:pPr lvl="2">
              <a:buNone/>
            </a:pPr>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Trust, Personal Connection, Friendship and Interfaith Understanding</a:t>
            </a:r>
            <a:endParaRPr lang="en-US" sz="3200" dirty="0"/>
          </a:p>
        </p:txBody>
      </p:sp>
      <p:pic>
        <p:nvPicPr>
          <p:cNvPr id="4" name="Content Placeholder 3" descr="RTEmagicC_richard_portrait100.jpg.jpg"/>
          <p:cNvPicPr>
            <a:picLocks noGrp="1" noChangeAspect="1"/>
          </p:cNvPicPr>
          <p:nvPr>
            <p:ph idx="1"/>
          </p:nvPr>
        </p:nvPicPr>
        <p:blipFill>
          <a:blip r:embed="rId2"/>
          <a:srcRect l="-42580" r="-42580"/>
          <a:stretch>
            <a:fillRect/>
          </a:stretch>
        </p:blipFill>
        <p:spPr>
          <a:xfrm>
            <a:off x="549275" y="1600201"/>
            <a:ext cx="4465326" cy="2411593"/>
          </a:xfrm>
        </p:spPr>
      </p:pic>
      <p:sp>
        <p:nvSpPr>
          <p:cNvPr id="5" name="TextBox 4"/>
          <p:cNvSpPr txBox="1"/>
          <p:nvPr/>
        </p:nvSpPr>
        <p:spPr>
          <a:xfrm>
            <a:off x="4277714" y="1612122"/>
            <a:ext cx="4002128" cy="4524316"/>
          </a:xfrm>
          <a:prstGeom prst="rect">
            <a:avLst/>
          </a:prstGeom>
          <a:noFill/>
        </p:spPr>
        <p:txBody>
          <a:bodyPr wrap="square" rtlCol="0">
            <a:spAutoFit/>
          </a:bodyPr>
          <a:lstStyle/>
          <a:p>
            <a:r>
              <a:rPr lang="en-US" dirty="0" smtClean="0"/>
              <a:t>“</a:t>
            </a:r>
            <a:r>
              <a:rPr lang="en-US" b="1" dirty="0"/>
              <a:t>If one wants to be very practical, there are things that can happen if there is a level of personal trust, however you get there.</a:t>
            </a:r>
            <a:r>
              <a:rPr lang="en-US" dirty="0" smtClean="0"/>
              <a:t> […] </a:t>
            </a:r>
            <a:r>
              <a:rPr lang="en-US" b="1" dirty="0"/>
              <a:t>There is a way in which having a personal friendship doesn’t guarantee amity, it doesn’t guarantee peace, but it opens the door for another level that’s not there [otherwise]</a:t>
            </a:r>
            <a:r>
              <a:rPr lang="en-US" dirty="0"/>
              <a:t>.  </a:t>
            </a:r>
            <a:endParaRPr lang="en-US" dirty="0" smtClean="0"/>
          </a:p>
          <a:p>
            <a:r>
              <a:rPr lang="en-US" b="1" dirty="0" smtClean="0"/>
              <a:t>[…] Is </a:t>
            </a:r>
            <a:r>
              <a:rPr lang="en-US" b="1" dirty="0"/>
              <a:t>there something that emerges from being able to say that there’s a warmth of personal connection?  I do believe that.  Is that indispensible?  No.  Does it enhance?  Absolutely</a:t>
            </a:r>
            <a:r>
              <a:rPr lang="en-US" b="1" dirty="0" smtClean="0"/>
              <a:t>.”</a:t>
            </a:r>
          </a:p>
        </p:txBody>
      </p:sp>
      <p:sp>
        <p:nvSpPr>
          <p:cNvPr id="6" name="TextBox 5"/>
          <p:cNvSpPr txBox="1"/>
          <p:nvPr/>
        </p:nvSpPr>
        <p:spPr>
          <a:xfrm>
            <a:off x="1378472" y="4383544"/>
            <a:ext cx="2607617" cy="646331"/>
          </a:xfrm>
          <a:prstGeom prst="rect">
            <a:avLst/>
          </a:prstGeom>
          <a:noFill/>
        </p:spPr>
        <p:txBody>
          <a:bodyPr wrap="none" rtlCol="0">
            <a:spAutoFit/>
          </a:bodyPr>
          <a:lstStyle/>
          <a:p>
            <a:r>
              <a:rPr lang="en-US" b="1" dirty="0" smtClean="0"/>
              <a:t>Rabbi Richard Marker</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Challenges of Interfaith Friendship and Peacemaking</a:t>
            </a:r>
            <a:endParaRPr lang="en-US" sz="3600" dirty="0"/>
          </a:p>
        </p:txBody>
      </p:sp>
      <p:pic>
        <p:nvPicPr>
          <p:cNvPr id="4" name="Content Placeholder 3" descr="prabhakar_100.jpg"/>
          <p:cNvPicPr>
            <a:picLocks noGrp="1" noChangeAspect="1"/>
          </p:cNvPicPr>
          <p:nvPr>
            <p:ph idx="1"/>
          </p:nvPr>
        </p:nvPicPr>
        <p:blipFill>
          <a:blip r:embed="rId2"/>
          <a:srcRect l="-42580" r="-42580"/>
          <a:stretch>
            <a:fillRect/>
          </a:stretch>
        </p:blipFill>
        <p:spPr>
          <a:xfrm>
            <a:off x="3954139" y="1600201"/>
            <a:ext cx="4637411" cy="2504531"/>
          </a:xfrm>
        </p:spPr>
      </p:pic>
      <p:sp>
        <p:nvSpPr>
          <p:cNvPr id="5" name="TextBox 4"/>
          <p:cNvSpPr txBox="1"/>
          <p:nvPr/>
        </p:nvSpPr>
        <p:spPr>
          <a:xfrm>
            <a:off x="898331" y="1889726"/>
            <a:ext cx="3794673" cy="2585323"/>
          </a:xfrm>
          <a:prstGeom prst="rect">
            <a:avLst/>
          </a:prstGeom>
          <a:noFill/>
        </p:spPr>
        <p:txBody>
          <a:bodyPr wrap="square" rtlCol="0">
            <a:spAutoFit/>
          </a:bodyPr>
          <a:lstStyle/>
          <a:p>
            <a:r>
              <a:rPr lang="en-US" dirty="0" smtClean="0"/>
              <a:t>“</a:t>
            </a:r>
            <a:r>
              <a:rPr lang="en-US" b="1" dirty="0"/>
              <a:t>All challenges can be toned down by love and friendship. Once </a:t>
            </a:r>
            <a:r>
              <a:rPr lang="en-US" b="1" dirty="0" smtClean="0"/>
              <a:t>you understand </a:t>
            </a:r>
            <a:r>
              <a:rPr lang="en-US" b="1" dirty="0"/>
              <a:t>why the person is challenging, it is </a:t>
            </a:r>
            <a:r>
              <a:rPr lang="en-US" b="1" dirty="0" smtClean="0"/>
              <a:t>easy. </a:t>
            </a:r>
            <a:r>
              <a:rPr lang="en-US" b="1" dirty="0"/>
              <a:t>You support his</a:t>
            </a:r>
          </a:p>
          <a:p>
            <a:r>
              <a:rPr lang="en-US" b="1" dirty="0"/>
              <a:t>cause and everything can be resolved. He will support your </a:t>
            </a:r>
            <a:r>
              <a:rPr lang="en-US" b="1" dirty="0" smtClean="0"/>
              <a:t>cause.  First </a:t>
            </a:r>
            <a:r>
              <a:rPr lang="en-US" b="1" dirty="0"/>
              <a:t>you must</a:t>
            </a:r>
            <a:r>
              <a:rPr lang="en-US" b="1" dirty="0" smtClean="0"/>
              <a:t> have the </a:t>
            </a:r>
            <a:r>
              <a:rPr lang="en-US" b="1" dirty="0"/>
              <a:t>daring to support his </a:t>
            </a:r>
            <a:r>
              <a:rPr lang="en-US" b="1" dirty="0" smtClean="0"/>
              <a:t>cause.”</a:t>
            </a:r>
          </a:p>
        </p:txBody>
      </p:sp>
      <p:sp>
        <p:nvSpPr>
          <p:cNvPr id="6" name="TextBox 5"/>
          <p:cNvSpPr txBox="1"/>
          <p:nvPr/>
        </p:nvSpPr>
        <p:spPr>
          <a:xfrm>
            <a:off x="5064727" y="4337075"/>
            <a:ext cx="3146489" cy="646331"/>
          </a:xfrm>
          <a:prstGeom prst="rect">
            <a:avLst/>
          </a:prstGeom>
          <a:noFill/>
        </p:spPr>
        <p:txBody>
          <a:bodyPr wrap="none" rtlCol="0">
            <a:spAutoFit/>
          </a:bodyPr>
          <a:lstStyle/>
          <a:p>
            <a:r>
              <a:rPr lang="en-US" b="1" dirty="0" err="1" smtClean="0"/>
              <a:t>Guruji</a:t>
            </a:r>
            <a:r>
              <a:rPr lang="en-US" b="1" dirty="0" smtClean="0"/>
              <a:t> Sri </a:t>
            </a:r>
            <a:r>
              <a:rPr lang="en-US" b="1" dirty="0" err="1" smtClean="0"/>
              <a:t>Rishi</a:t>
            </a:r>
            <a:r>
              <a:rPr lang="en-US" b="1" dirty="0" smtClean="0"/>
              <a:t> </a:t>
            </a:r>
            <a:r>
              <a:rPr lang="en-US" b="1" dirty="0" err="1" smtClean="0"/>
              <a:t>Prabhakar</a:t>
            </a:r>
            <a:endParaRPr lang="en-US" b="1"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of Love</a:t>
            </a:r>
            <a:endParaRPr lang="en-US" dirty="0"/>
          </a:p>
        </p:txBody>
      </p:sp>
      <p:pic>
        <p:nvPicPr>
          <p:cNvPr id="4" name="Content Placeholder 3" descr="hacohen_.jpg"/>
          <p:cNvPicPr>
            <a:picLocks noGrp="1" noChangeAspect="1"/>
          </p:cNvPicPr>
          <p:nvPr>
            <p:ph idx="1"/>
          </p:nvPr>
        </p:nvPicPr>
        <p:blipFill>
          <a:blip r:embed="rId2"/>
          <a:srcRect l="-42580" r="-42580"/>
          <a:stretch>
            <a:fillRect/>
          </a:stretch>
        </p:blipFill>
        <p:spPr>
          <a:xfrm>
            <a:off x="3552611" y="1600201"/>
            <a:ext cx="5038939" cy="2721385"/>
          </a:xfrm>
        </p:spPr>
      </p:pic>
      <p:sp>
        <p:nvSpPr>
          <p:cNvPr id="5" name="TextBox 4"/>
          <p:cNvSpPr txBox="1"/>
          <p:nvPr/>
        </p:nvSpPr>
        <p:spPr>
          <a:xfrm>
            <a:off x="758937" y="1600201"/>
            <a:ext cx="3807034" cy="4801315"/>
          </a:xfrm>
          <a:prstGeom prst="rect">
            <a:avLst/>
          </a:prstGeom>
          <a:noFill/>
        </p:spPr>
        <p:txBody>
          <a:bodyPr wrap="square" rtlCol="0">
            <a:spAutoFit/>
          </a:bodyPr>
          <a:lstStyle/>
          <a:p>
            <a:r>
              <a:rPr lang="en-US" b="1" dirty="0" smtClean="0"/>
              <a:t>“</a:t>
            </a:r>
            <a:r>
              <a:rPr lang="en-US" b="1" dirty="0"/>
              <a:t>I look at every human being, of any faith, as a person created in the image of God.</a:t>
            </a:r>
            <a:r>
              <a:rPr lang="en-US" dirty="0" smtClean="0"/>
              <a:t> […] </a:t>
            </a:r>
            <a:r>
              <a:rPr lang="en-US" b="1" dirty="0" smtClean="0"/>
              <a:t>Not </a:t>
            </a:r>
            <a:r>
              <a:rPr lang="en-US" b="1" dirty="0"/>
              <a:t>always</a:t>
            </a:r>
            <a:r>
              <a:rPr lang="en-US" b="1" dirty="0" smtClean="0"/>
              <a:t> [does] my </a:t>
            </a:r>
            <a:r>
              <a:rPr lang="en-US" b="1" dirty="0"/>
              <a:t>wife agrees with me and I </a:t>
            </a:r>
            <a:r>
              <a:rPr lang="en-US" b="1" dirty="0" smtClean="0"/>
              <a:t>agree </a:t>
            </a:r>
            <a:r>
              <a:rPr lang="en-US" b="1" dirty="0"/>
              <a:t>with her.  But we live together in love.  And if people think that everyone has to think as the other one thinks, then there’s no relationship, there is no love, there is nothing.  The main thing is to understand that the other one may think differently from you, your thoughts may be different from others, but in spite of all this, we have to live together.</a:t>
            </a:r>
            <a:r>
              <a:rPr lang="en-US" b="1" dirty="0" smtClean="0"/>
              <a:t>”</a:t>
            </a:r>
            <a:endParaRPr lang="en-US" b="1" dirty="0"/>
          </a:p>
        </p:txBody>
      </p:sp>
      <p:sp>
        <p:nvSpPr>
          <p:cNvPr id="6" name="TextBox 5"/>
          <p:cNvSpPr txBox="1"/>
          <p:nvPr/>
        </p:nvSpPr>
        <p:spPr>
          <a:xfrm>
            <a:off x="4801422" y="4446711"/>
            <a:ext cx="3136571" cy="369332"/>
          </a:xfrm>
          <a:prstGeom prst="rect">
            <a:avLst/>
          </a:prstGeom>
          <a:noFill/>
        </p:spPr>
        <p:txBody>
          <a:bodyPr wrap="none" rtlCol="0">
            <a:spAutoFit/>
          </a:bodyPr>
          <a:lstStyle/>
          <a:p>
            <a:r>
              <a:rPr lang="en-US" b="1" dirty="0" smtClean="0"/>
              <a:t>Rabbi </a:t>
            </a:r>
            <a:r>
              <a:rPr lang="en-US" b="1" dirty="0" err="1" smtClean="0"/>
              <a:t>Menachem</a:t>
            </a:r>
            <a:r>
              <a:rPr lang="en-US" b="1" dirty="0" smtClean="0"/>
              <a:t> </a:t>
            </a:r>
            <a:r>
              <a:rPr lang="en-US" b="1" dirty="0" err="1" smtClean="0"/>
              <a:t>Hacohen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Difference</a:t>
            </a:r>
            <a:endParaRPr lang="en-US" dirty="0"/>
          </a:p>
        </p:txBody>
      </p:sp>
      <p:pic>
        <p:nvPicPr>
          <p:cNvPr id="4" name="Content Placeholder 3" descr="wahidudin_khan_100.jpg"/>
          <p:cNvPicPr>
            <a:picLocks noGrp="1" noChangeAspect="1"/>
          </p:cNvPicPr>
          <p:nvPr>
            <p:ph idx="1"/>
          </p:nvPr>
        </p:nvPicPr>
        <p:blipFill>
          <a:blip r:embed="rId2"/>
          <a:srcRect l="-42580" r="-42580"/>
          <a:stretch>
            <a:fillRect/>
          </a:stretch>
        </p:blipFill>
        <p:spPr>
          <a:xfrm>
            <a:off x="-309769" y="1600201"/>
            <a:ext cx="5088525" cy="2748165"/>
          </a:xfrm>
        </p:spPr>
      </p:pic>
      <p:sp>
        <p:nvSpPr>
          <p:cNvPr id="5" name="TextBox 4"/>
          <p:cNvSpPr txBox="1"/>
          <p:nvPr/>
        </p:nvSpPr>
        <p:spPr>
          <a:xfrm>
            <a:off x="4211140" y="1600201"/>
            <a:ext cx="4716021" cy="4524316"/>
          </a:xfrm>
          <a:prstGeom prst="rect">
            <a:avLst/>
          </a:prstGeom>
          <a:noFill/>
        </p:spPr>
        <p:txBody>
          <a:bodyPr wrap="square" rtlCol="0">
            <a:spAutoFit/>
          </a:bodyPr>
          <a:lstStyle/>
          <a:p>
            <a:r>
              <a:rPr lang="en-US" b="1" dirty="0" smtClean="0"/>
              <a:t>“Once [Swami Vivekananda] was </a:t>
            </a:r>
            <a:r>
              <a:rPr lang="en-US" b="1" dirty="0"/>
              <a:t>invited to his Christian friend. That Christian wanted to test him about his spirituality, so he arranged the meeting in a room where there was a table. On this table, there were the holy books of all religions. But the arrangement was the </a:t>
            </a:r>
            <a:r>
              <a:rPr lang="en-US" b="1" dirty="0" err="1"/>
              <a:t>Gita</a:t>
            </a:r>
            <a:r>
              <a:rPr lang="en-US" b="1" dirty="0"/>
              <a:t> was at the bottom and the Bible at the top, so it was a provocative situation for a Hindu. So they said, ‘</a:t>
            </a:r>
            <a:r>
              <a:rPr lang="en-US" b="1" dirty="0" err="1"/>
              <a:t>Mr</a:t>
            </a:r>
            <a:r>
              <a:rPr lang="en-US" b="1" dirty="0"/>
              <a:t> Swami, what is your comment about this scene?’ So</a:t>
            </a:r>
            <a:r>
              <a:rPr lang="en-US" b="1" dirty="0" smtClean="0"/>
              <a:t> Swami </a:t>
            </a:r>
            <a:r>
              <a:rPr lang="en-US" b="1" dirty="0" err="1"/>
              <a:t>Vivekandanda</a:t>
            </a:r>
            <a:r>
              <a:rPr lang="en-US" b="1" dirty="0"/>
              <a:t> said: ‘The foundation is very </a:t>
            </a:r>
            <a:r>
              <a:rPr lang="en-US" b="1" dirty="0" smtClean="0"/>
              <a:t>good.’ </a:t>
            </a:r>
            <a:r>
              <a:rPr lang="en-US" b="1" dirty="0"/>
              <a:t>It was a great lesson for me. In every situation, you are able to convert negativity into positivity</a:t>
            </a:r>
            <a:r>
              <a:rPr lang="en-US" b="1" dirty="0" smtClean="0"/>
              <a:t>.”</a:t>
            </a:r>
          </a:p>
        </p:txBody>
      </p:sp>
      <p:sp>
        <p:nvSpPr>
          <p:cNvPr id="6" name="TextBox 5"/>
          <p:cNvSpPr txBox="1"/>
          <p:nvPr/>
        </p:nvSpPr>
        <p:spPr>
          <a:xfrm>
            <a:off x="836377" y="4631377"/>
            <a:ext cx="3154717" cy="369332"/>
          </a:xfrm>
          <a:prstGeom prst="rect">
            <a:avLst/>
          </a:prstGeom>
          <a:noFill/>
        </p:spPr>
        <p:txBody>
          <a:bodyPr wrap="none" rtlCol="0">
            <a:spAutoFit/>
          </a:bodyPr>
          <a:lstStyle/>
          <a:p>
            <a:r>
              <a:rPr lang="en-US" b="1" dirty="0" err="1" smtClean="0"/>
              <a:t>Maulana</a:t>
            </a:r>
            <a:r>
              <a:rPr lang="en-US" b="1" dirty="0" smtClean="0"/>
              <a:t> </a:t>
            </a:r>
            <a:r>
              <a:rPr lang="en-US" b="1" dirty="0" err="1" smtClean="0"/>
              <a:t>Wahiduddin</a:t>
            </a:r>
            <a:r>
              <a:rPr lang="en-US" b="1" dirty="0" smtClean="0"/>
              <a:t> Khan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Interfaith Friendship:</a:t>
            </a:r>
            <a:br>
              <a:rPr lang="en-US" dirty="0" smtClean="0"/>
            </a:br>
            <a:r>
              <a:rPr lang="en-US" dirty="0" smtClean="0"/>
              <a:t>Issues to Consider</a:t>
            </a:r>
            <a:endParaRPr lang="en-US" dirty="0"/>
          </a:p>
        </p:txBody>
      </p:sp>
      <p:sp>
        <p:nvSpPr>
          <p:cNvPr id="3" name="Content Placeholder 2"/>
          <p:cNvSpPr>
            <a:spLocks noGrp="1"/>
          </p:cNvSpPr>
          <p:nvPr>
            <p:ph idx="1"/>
          </p:nvPr>
        </p:nvSpPr>
        <p:spPr/>
        <p:txBody>
          <a:bodyPr>
            <a:normAutofit fontScale="92500"/>
          </a:bodyPr>
          <a:lstStyle/>
          <a:p>
            <a:r>
              <a:rPr lang="en-US" sz="3200" dirty="0" smtClean="0"/>
              <a:t>What do we mean by “friendship”?  What is special about interfaith friendship?</a:t>
            </a:r>
          </a:p>
          <a:p>
            <a:r>
              <a:rPr lang="en-US" sz="3200" dirty="0" smtClean="0"/>
              <a:t>Situating interfaith friendship </a:t>
            </a:r>
            <a:r>
              <a:rPr lang="en-US" sz="3200" dirty="0" err="1" smtClean="0"/>
              <a:t>contexually</a:t>
            </a:r>
            <a:endParaRPr lang="en-US" sz="3200" dirty="0" smtClean="0"/>
          </a:p>
          <a:p>
            <a:r>
              <a:rPr lang="en-US" sz="3200" dirty="0" smtClean="0"/>
              <a:t>Risks and Challenges</a:t>
            </a:r>
          </a:p>
          <a:p>
            <a:r>
              <a:rPr lang="en-US" sz="3200" dirty="0" smtClean="0"/>
              <a:t>Benefits and Opportunities</a:t>
            </a:r>
          </a:p>
          <a:p>
            <a:r>
              <a:rPr lang="en-US" sz="3200" dirty="0" smtClean="0"/>
              <a:t>Practical Applications</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“friendship”?</a:t>
            </a:r>
            <a:endParaRPr lang="en-US" dirty="0"/>
          </a:p>
        </p:txBody>
      </p:sp>
      <p:sp>
        <p:nvSpPr>
          <p:cNvPr id="3" name="Content Placeholder 2"/>
          <p:cNvSpPr>
            <a:spLocks noGrp="1"/>
          </p:cNvSpPr>
          <p:nvPr>
            <p:ph idx="1"/>
          </p:nvPr>
        </p:nvSpPr>
        <p:spPr/>
        <p:txBody>
          <a:bodyPr/>
          <a:lstStyle/>
          <a:p>
            <a:r>
              <a:rPr lang="en-US" dirty="0" smtClean="0"/>
              <a:t>Wide range of relationships fall under this category</a:t>
            </a:r>
          </a:p>
          <a:p>
            <a:pPr lvl="1"/>
            <a:r>
              <a:rPr lang="en-US" dirty="0" smtClean="0"/>
              <a:t>Degrees of intensity and duration</a:t>
            </a:r>
          </a:p>
          <a:p>
            <a:pPr lvl="1"/>
            <a:r>
              <a:rPr lang="en-US" dirty="0" smtClean="0"/>
              <a:t>Degrees and types of interaction</a:t>
            </a:r>
          </a:p>
          <a:p>
            <a:pPr lvl="1"/>
            <a:r>
              <a:rPr lang="en-US" dirty="0" smtClean="0"/>
              <a:t>Degrees of depth</a:t>
            </a:r>
          </a:p>
          <a:p>
            <a:pPr lvl="1"/>
            <a:r>
              <a:rPr lang="en-US" dirty="0" smtClean="0"/>
              <a:t>Character of relationships: Personal, Professional, Etc.</a:t>
            </a:r>
          </a:p>
          <a:p>
            <a:pPr lvl="1"/>
            <a:r>
              <a:rPr lang="en-US" dirty="0" smtClean="0"/>
              <a:t>Other factors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special about interfaith friendships?</a:t>
            </a:r>
            <a:endParaRPr lang="en-US" dirty="0"/>
          </a:p>
        </p:txBody>
      </p:sp>
      <p:sp>
        <p:nvSpPr>
          <p:cNvPr id="3" name="Content Placeholder 2"/>
          <p:cNvSpPr>
            <a:spLocks noGrp="1"/>
          </p:cNvSpPr>
          <p:nvPr>
            <p:ph idx="1"/>
          </p:nvPr>
        </p:nvSpPr>
        <p:spPr/>
        <p:txBody>
          <a:bodyPr/>
          <a:lstStyle/>
          <a:p>
            <a:pPr algn="ctr">
              <a:buNone/>
            </a:pPr>
            <a:r>
              <a:rPr lang="en-US" sz="3600" dirty="0" smtClean="0"/>
              <a:t>Factors common to other kinds of friendship</a:t>
            </a:r>
          </a:p>
          <a:p>
            <a:pPr lvl="1"/>
            <a:r>
              <a:rPr lang="en-US" sz="2400" dirty="0" smtClean="0"/>
              <a:t>c</a:t>
            </a:r>
            <a:r>
              <a:rPr lang="en-US" sz="2400" dirty="0" smtClean="0"/>
              <a:t>ultural and personal </a:t>
            </a:r>
            <a:r>
              <a:rPr lang="en-US" sz="2400" dirty="0" smtClean="0"/>
              <a:t>a</a:t>
            </a:r>
            <a:r>
              <a:rPr lang="en-US" sz="2400" dirty="0" smtClean="0"/>
              <a:t>ttitudes toward friendship in general</a:t>
            </a:r>
          </a:p>
          <a:p>
            <a:pPr lvl="1"/>
            <a:r>
              <a:rPr lang="en-US" sz="2400" dirty="0" smtClean="0"/>
              <a:t>l</a:t>
            </a:r>
            <a:r>
              <a:rPr lang="en-US" sz="2400" dirty="0" smtClean="0"/>
              <a:t>ifestyle and vocational challenges to maintaining friendships</a:t>
            </a:r>
          </a:p>
          <a:p>
            <a:pPr lvl="1"/>
            <a:r>
              <a:rPr lang="en-US" sz="2400" dirty="0" smtClean="0"/>
              <a:t>b</a:t>
            </a:r>
            <a:r>
              <a:rPr lang="en-US" sz="2400" dirty="0" smtClean="0"/>
              <a:t>enefits and challenges related to any friendship that crosses boundaries (geographic, ethnic, class, gender, etc.)</a:t>
            </a:r>
          </a:p>
          <a:p>
            <a:pPr lvl="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Situating Interfaith Friendship </a:t>
            </a:r>
            <a:r>
              <a:rPr lang="en-US" dirty="0" err="1" smtClean="0"/>
              <a:t>Contexutally</a:t>
            </a:r>
            <a:endParaRPr lang="en-US" dirty="0"/>
          </a:p>
        </p:txBody>
      </p:sp>
      <p:sp>
        <p:nvSpPr>
          <p:cNvPr id="3" name="Content Placeholder 2"/>
          <p:cNvSpPr>
            <a:spLocks noGrp="1"/>
          </p:cNvSpPr>
          <p:nvPr>
            <p:ph idx="1"/>
          </p:nvPr>
        </p:nvSpPr>
        <p:spPr/>
        <p:txBody>
          <a:bodyPr/>
          <a:lstStyle/>
          <a:p>
            <a:r>
              <a:rPr lang="en-US" dirty="0" smtClean="0"/>
              <a:t>Historical context: history of relations between the relevant groups</a:t>
            </a:r>
          </a:p>
          <a:p>
            <a:r>
              <a:rPr lang="en-US" dirty="0" smtClean="0"/>
              <a:t>Contemporary cultural/social/economic context: interaction of other factors besides religion</a:t>
            </a:r>
          </a:p>
          <a:p>
            <a:r>
              <a:rPr lang="en-US" dirty="0" smtClean="0"/>
              <a:t>Personal context: biography, personality, spirituality, sociability, etc.</a:t>
            </a:r>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and Challenges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Risks</a:t>
            </a:r>
          </a:p>
          <a:p>
            <a:pPr marL="631825" lvl="2" indent="-349250">
              <a:spcBef>
                <a:spcPts val="2000"/>
              </a:spcBef>
            </a:pPr>
            <a:r>
              <a:rPr lang="en-US" dirty="0" smtClean="0"/>
              <a:t>Potential to misunderstand or be </a:t>
            </a:r>
            <a:r>
              <a:rPr lang="en-US" dirty="0" smtClean="0"/>
              <a:t>misunderstood (e.g., taking a friend’s criticism as resulting from religious bias)</a:t>
            </a:r>
          </a:p>
          <a:p>
            <a:pPr marL="631825" lvl="2" indent="-349250">
              <a:spcBef>
                <a:spcPts val="2000"/>
              </a:spcBef>
            </a:pPr>
            <a:r>
              <a:rPr lang="en-US" dirty="0" smtClean="0"/>
              <a:t>Assumptions about commonality (e.g., misconception that a notion of “God” is common to all religions)</a:t>
            </a:r>
          </a:p>
          <a:p>
            <a:pPr marL="631825" lvl="2" indent="-349250">
              <a:spcBef>
                <a:spcPts val="2000"/>
              </a:spcBef>
              <a:buNone/>
            </a:pPr>
            <a:endParaRPr lang="en-US" dirty="0" smtClean="0"/>
          </a:p>
          <a:p>
            <a:r>
              <a:rPr lang="en-US" dirty="0" smtClean="0"/>
              <a:t>Challenges</a:t>
            </a:r>
          </a:p>
          <a:p>
            <a:pPr lvl="1"/>
            <a:r>
              <a:rPr lang="en-US" dirty="0" smtClean="0"/>
              <a:t>Responses of Others (family and community, colleagues, other co-religionists)</a:t>
            </a:r>
          </a:p>
          <a:p>
            <a:pPr lvl="1"/>
            <a:r>
              <a:rPr lang="en-US" dirty="0" smtClean="0"/>
              <a:t>Concerns about Proselytizing/Conversion as a barrier</a:t>
            </a:r>
          </a:p>
          <a:p>
            <a:pPr lvl="1"/>
            <a:r>
              <a:rPr lang="en-US" dirty="0" smtClean="0"/>
              <a:t>Practical Challenges (e.g., Food)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Challenges: </a:t>
            </a:r>
            <a:r>
              <a:rPr lang="en-US" sz="3600" dirty="0" err="1" smtClean="0"/>
              <a:t>Proselytization</a:t>
            </a:r>
            <a:r>
              <a:rPr lang="en-US" sz="3600" dirty="0" smtClean="0"/>
              <a:t> as Barrier to Friendship</a:t>
            </a:r>
            <a:endParaRPr lang="en-US" sz="3600" dirty="0"/>
          </a:p>
        </p:txBody>
      </p:sp>
      <p:pic>
        <p:nvPicPr>
          <p:cNvPr id="4" name="Content Placeholder 3" descr="david_ro.jpg"/>
          <p:cNvPicPr>
            <a:picLocks noGrp="1" noChangeAspect="1"/>
          </p:cNvPicPr>
          <p:nvPr>
            <p:ph idx="1"/>
          </p:nvPr>
        </p:nvPicPr>
        <p:blipFill>
          <a:blip r:embed="rId2"/>
          <a:srcRect l="-42580" r="-42580"/>
          <a:stretch>
            <a:fillRect/>
          </a:stretch>
        </p:blipFill>
        <p:spPr>
          <a:xfrm>
            <a:off x="332437" y="1444532"/>
            <a:ext cx="4409398" cy="2381388"/>
          </a:xfrm>
        </p:spPr>
      </p:pic>
      <p:sp>
        <p:nvSpPr>
          <p:cNvPr id="6" name="TextBox 5"/>
          <p:cNvSpPr txBox="1"/>
          <p:nvPr/>
        </p:nvSpPr>
        <p:spPr>
          <a:xfrm>
            <a:off x="3956331" y="1734830"/>
            <a:ext cx="5187669" cy="4524316"/>
          </a:xfrm>
          <a:prstGeom prst="rect">
            <a:avLst/>
          </a:prstGeom>
          <a:noFill/>
        </p:spPr>
        <p:txBody>
          <a:bodyPr wrap="square" rtlCol="0">
            <a:spAutoFit/>
          </a:bodyPr>
          <a:lstStyle/>
          <a:p>
            <a:r>
              <a:rPr lang="en-US" b="1" dirty="0" smtClean="0"/>
              <a:t>“I </a:t>
            </a:r>
            <a:r>
              <a:rPr lang="en-US" b="1" dirty="0"/>
              <a:t>opened with a gambit that had worked so well with all the others:</a:t>
            </a:r>
            <a:r>
              <a:rPr lang="en-US" b="1" dirty="0" smtClean="0"/>
              <a:t> […] ‘the </a:t>
            </a:r>
            <a:r>
              <a:rPr lang="en-US" b="1" dirty="0"/>
              <a:t>things that bring us together are so much more important than the things that keep us apart.</a:t>
            </a:r>
            <a:r>
              <a:rPr lang="en-US" b="1" dirty="0" smtClean="0"/>
              <a:t>’</a:t>
            </a:r>
          </a:p>
          <a:p>
            <a:endParaRPr lang="en-US" dirty="0" smtClean="0"/>
          </a:p>
          <a:p>
            <a:r>
              <a:rPr lang="en-US" b="1" dirty="0" smtClean="0"/>
              <a:t>“And </a:t>
            </a:r>
            <a:r>
              <a:rPr lang="en-US" b="1" dirty="0"/>
              <a:t>to my surprise, he says to me, ‘Well, Rabbi, I have to tell you the truth, I cannot agree with you, because the most important thing in my life keeps us apart: my belief in Jesus as my personal savior. You do not share that, Rabbi, therefore to tell you the truth, Rabbi, you are going to burn in Hell and I cannot meet with you, unless it is to fulfill my duty as a good Christian to save you.</a:t>
            </a:r>
            <a:r>
              <a:rPr lang="en-US" b="1" dirty="0" smtClean="0"/>
              <a:t>’”</a:t>
            </a:r>
            <a:endParaRPr lang="en-US" dirty="0" smtClean="0"/>
          </a:p>
        </p:txBody>
      </p:sp>
      <p:sp>
        <p:nvSpPr>
          <p:cNvPr id="7" name="TextBox 6"/>
          <p:cNvSpPr txBox="1"/>
          <p:nvPr/>
        </p:nvSpPr>
        <p:spPr>
          <a:xfrm>
            <a:off x="1455915" y="4058263"/>
            <a:ext cx="2280981" cy="369332"/>
          </a:xfrm>
          <a:prstGeom prst="rect">
            <a:avLst/>
          </a:prstGeom>
          <a:noFill/>
        </p:spPr>
        <p:txBody>
          <a:bodyPr wrap="none" rtlCol="0">
            <a:spAutoFit/>
          </a:bodyPr>
          <a:lstStyle/>
          <a:p>
            <a:r>
              <a:rPr lang="en-US" b="1" dirty="0" smtClean="0"/>
              <a:t>Rabbi David Rosen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Challenges of Interfaith Friendship: </a:t>
            </a:r>
            <a:r>
              <a:rPr lang="en-US" sz="3600" dirty="0" err="1" smtClean="0"/>
              <a:t>Proselytization</a:t>
            </a:r>
            <a:r>
              <a:rPr lang="en-US" sz="3600" dirty="0" smtClean="0"/>
              <a:t> (cont.)</a:t>
            </a:r>
            <a:endParaRPr lang="en-US" sz="3600" dirty="0"/>
          </a:p>
        </p:txBody>
      </p:sp>
      <p:pic>
        <p:nvPicPr>
          <p:cNvPr id="4" name="Content Placeholder 3" descr="david_ro.jpg"/>
          <p:cNvPicPr>
            <a:picLocks noGrp="1" noChangeAspect="1"/>
          </p:cNvPicPr>
          <p:nvPr>
            <p:ph idx="1"/>
          </p:nvPr>
        </p:nvPicPr>
        <p:blipFill>
          <a:blip r:embed="rId2"/>
          <a:srcRect l="-42580" r="-42580"/>
          <a:stretch>
            <a:fillRect/>
          </a:stretch>
        </p:blipFill>
        <p:spPr>
          <a:xfrm>
            <a:off x="332437" y="1444532"/>
            <a:ext cx="4409398" cy="2381388"/>
          </a:xfrm>
        </p:spPr>
      </p:pic>
      <p:sp>
        <p:nvSpPr>
          <p:cNvPr id="6" name="TextBox 5"/>
          <p:cNvSpPr txBox="1"/>
          <p:nvPr/>
        </p:nvSpPr>
        <p:spPr>
          <a:xfrm>
            <a:off x="3956331" y="1734830"/>
            <a:ext cx="5187669" cy="3416320"/>
          </a:xfrm>
          <a:prstGeom prst="rect">
            <a:avLst/>
          </a:prstGeom>
          <a:noFill/>
        </p:spPr>
        <p:txBody>
          <a:bodyPr wrap="square" rtlCol="0">
            <a:spAutoFit/>
          </a:bodyPr>
          <a:lstStyle/>
          <a:p>
            <a:r>
              <a:rPr lang="en-US" b="1" dirty="0" smtClean="0"/>
              <a:t>I said to him, ‘Well, </a:t>
            </a:r>
            <a:r>
              <a:rPr lang="en-US" b="1" dirty="0" err="1" smtClean="0"/>
              <a:t>Doemeni</a:t>
            </a:r>
            <a:r>
              <a:rPr lang="en-US" b="1" dirty="0" smtClean="0"/>
              <a:t>, thank you very much for your honesty. I still would like you to come along to our meetings. In fact, you should now feel obligated because I am giving you the opportunity to convert me. And I want to understand you and how you think and I think it is important that you understand me, so it is the beginning of understanding’.</a:t>
            </a:r>
          </a:p>
          <a:p>
            <a:endParaRPr lang="en-US" dirty="0" smtClean="0"/>
          </a:p>
          <a:p>
            <a:r>
              <a:rPr lang="en-US" b="1" dirty="0" smtClean="0"/>
              <a:t>So he came along to our meetings and he became less doctrinaire and involved others. </a:t>
            </a:r>
            <a:endParaRPr lang="en-US" dirty="0"/>
          </a:p>
        </p:txBody>
      </p:sp>
      <p:sp>
        <p:nvSpPr>
          <p:cNvPr id="7" name="Rectangle 6"/>
          <p:cNvSpPr/>
          <p:nvPr/>
        </p:nvSpPr>
        <p:spPr>
          <a:xfrm>
            <a:off x="1387032" y="4089242"/>
            <a:ext cx="2280981" cy="369332"/>
          </a:xfrm>
          <a:prstGeom prst="rect">
            <a:avLst/>
          </a:prstGeom>
        </p:spPr>
        <p:txBody>
          <a:bodyPr wrap="none">
            <a:spAutoFit/>
          </a:bodyPr>
          <a:lstStyle/>
          <a:p>
            <a:r>
              <a:rPr lang="en-US" b="1" dirty="0" smtClean="0"/>
              <a:t>Rabbi David Rosen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935</TotalTime>
  <Words>1856</Words>
  <Application>Microsoft Macintosh PowerPoint</Application>
  <PresentationFormat>On-screen Show (4:3)</PresentationFormat>
  <Paragraphs>148</Paragraphs>
  <Slides>24</Slides>
  <Notes>0</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Breeze</vt:lpstr>
      <vt:lpstr>Perspectives on  Friendship Across Religions</vt:lpstr>
      <vt:lpstr>Interviews with  Elijah Board Members</vt:lpstr>
      <vt:lpstr>Interfaith Friendship: Issues to Consider</vt:lpstr>
      <vt:lpstr>What do we mean by “friendship”?</vt:lpstr>
      <vt:lpstr>What is special about interfaith friendships?</vt:lpstr>
      <vt:lpstr>Situating Interfaith Friendship Contexutally</vt:lpstr>
      <vt:lpstr>Risks and Challenges</vt:lpstr>
      <vt:lpstr>Challenges: Proselytization as Barrier to Friendship</vt:lpstr>
      <vt:lpstr>Challenges of Interfaith Friendship: Proselytization (cont.)</vt:lpstr>
      <vt:lpstr>Challenges of Interfaith Friendship: Proselytization (cont.)</vt:lpstr>
      <vt:lpstr>Benefits and Opportunities</vt:lpstr>
      <vt:lpstr>Common Bonds across Religions</vt:lpstr>
      <vt:lpstr>Challenge and Opportunity: Interfaith Friendship as Witness</vt:lpstr>
      <vt:lpstr>Going Forward: Strengthening Friendships</vt:lpstr>
      <vt:lpstr>Communication beyond Words</vt:lpstr>
      <vt:lpstr>Going Forward:  Friendship and Dialogue/Peacemaking</vt:lpstr>
      <vt:lpstr>Friendship and Religious Peace</vt:lpstr>
      <vt:lpstr>Mutuality of Friendship and Dialogue</vt:lpstr>
      <vt:lpstr>Interrelation of Friendship and Dialogue</vt:lpstr>
      <vt:lpstr>Going Forward:  Friendship and Dialogue/Peacemaking</vt:lpstr>
      <vt:lpstr>Trust, Personal Connection, Friendship and Interfaith Understanding</vt:lpstr>
      <vt:lpstr>Challenges of Interfaith Friendship and Peacemaking</vt:lpstr>
      <vt:lpstr>Foundation of Love</vt:lpstr>
      <vt:lpstr>Managing Difference</vt:lpstr>
    </vt:vector>
  </TitlesOfParts>
  <Company>Yale Divinity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Friendship Across Religions</dc:title>
  <dc:creator>Awet Andemicael</dc:creator>
  <cp:lastModifiedBy>Awet Andemicael</cp:lastModifiedBy>
  <cp:revision>19</cp:revision>
  <dcterms:created xsi:type="dcterms:W3CDTF">2012-03-18T00:23:08Z</dcterms:created>
  <dcterms:modified xsi:type="dcterms:W3CDTF">2012-03-18T15:58:39Z</dcterms:modified>
</cp:coreProperties>
</file>