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sldIdLst>
    <p:sldId id="261" r:id="rId2"/>
    <p:sldId id="319" r:id="rId3"/>
    <p:sldId id="313" r:id="rId4"/>
    <p:sldId id="276" r:id="rId5"/>
    <p:sldId id="273" r:id="rId6"/>
    <p:sldId id="278" r:id="rId7"/>
    <p:sldId id="279" r:id="rId8"/>
    <p:sldId id="280" r:id="rId9"/>
    <p:sldId id="318" r:id="rId10"/>
    <p:sldId id="281" r:id="rId11"/>
    <p:sldId id="282" r:id="rId12"/>
    <p:sldId id="284" r:id="rId13"/>
    <p:sldId id="290" r:id="rId14"/>
    <p:sldId id="274" r:id="rId15"/>
    <p:sldId id="285" r:id="rId16"/>
    <p:sldId id="286" r:id="rId17"/>
    <p:sldId id="289" r:id="rId18"/>
    <p:sldId id="296" r:id="rId19"/>
    <p:sldId id="295" r:id="rId20"/>
    <p:sldId id="297" r:id="rId21"/>
    <p:sldId id="298" r:id="rId22"/>
    <p:sldId id="312" r:id="rId23"/>
    <p:sldId id="303" r:id="rId24"/>
    <p:sldId id="307" r:id="rId25"/>
    <p:sldId id="308" r:id="rId26"/>
    <p:sldId id="317" r:id="rId27"/>
    <p:sldId id="320" r:id="rId28"/>
    <p:sldId id="271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92" autoAdjust="0"/>
    <p:restoredTop sz="94660"/>
  </p:normalViewPr>
  <p:slideViewPr>
    <p:cSldViewPr>
      <p:cViewPr>
        <p:scale>
          <a:sx n="76" d="100"/>
          <a:sy n="76" d="100"/>
        </p:scale>
        <p:origin x="-1218" y="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A13922-0DA5-45F1-9FB7-18060799FCA6}" type="datetimeFigureOut">
              <a:rPr lang="en-US" smtClean="0"/>
              <a:pPr/>
              <a:t>11/6/2013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44DBBB-31FF-46BB-B0D8-F54961D2CC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5192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C68D0A-9F50-4998-A36F-71D98F22BFD5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8E37FCC-7F3A-4F0C-A5B7-4CEA3FF31DA1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8E37FCC-7F3A-4F0C-A5B7-4CEA3FF31DA1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8E37FCC-7F3A-4F0C-A5B7-4CEA3FF31DA1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8E37FCC-7F3A-4F0C-A5B7-4CEA3FF31DA1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8E37FCC-7F3A-4F0C-A5B7-4CEA3FF31DA1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8E37FCC-7F3A-4F0C-A5B7-4CEA3FF31DA1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8E37FCC-7F3A-4F0C-A5B7-4CEA3FF31DA1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8E37FCC-7F3A-4F0C-A5B7-4CEA3FF31DA1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8E37FCC-7F3A-4F0C-A5B7-4CEA3FF31DA1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Israel committed to 30 MCM by next year and since</a:t>
            </a:r>
            <a:r>
              <a:rPr lang="en-US" baseline="0" dirty="0" smtClean="0"/>
              <a:t> May 2013 prepared the infrastructure and started releasing 9MCM from the Sea of Galilee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44DBBB-31FF-46BB-B0D8-F54961D2CCF1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4330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AEC6865-E726-4573-BEC5-0134FDE62649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AEC6865-E726-4573-BEC5-0134FDE62649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AEC6865-E726-4573-BEC5-0134FDE62649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AEC6865-E726-4573-BEC5-0134FDE62649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AEC6865-E726-4573-BEC5-0134FDE62649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AEC6865-E726-4573-BEC5-0134FDE62649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AEC6865-E726-4573-BEC5-0134FDE62649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8E37FCC-7F3A-4F0C-A5B7-4CEA3FF31DA1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80352601-44C4-48D1-825F-A36117B50FFE}" type="datetimeFigureOut">
              <a:rPr lang="en-US" smtClean="0"/>
              <a:pPr/>
              <a:t>11/6/2013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8B19D2D-2D09-432B-B3AB-8FAAD64974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52601-44C4-48D1-825F-A36117B50FFE}" type="datetimeFigureOut">
              <a:rPr lang="en-US" smtClean="0"/>
              <a:pPr/>
              <a:t>11/6/2013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19D2D-2D09-432B-B3AB-8FAAD64974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80352601-44C4-48D1-825F-A36117B50FFE}" type="datetimeFigureOut">
              <a:rPr lang="en-US" smtClean="0"/>
              <a:pPr/>
              <a:t>11/6/2013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E8B19D2D-2D09-432B-B3AB-8FAAD64974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52601-44C4-48D1-825F-A36117B50FFE}" type="datetimeFigureOut">
              <a:rPr lang="en-US" smtClean="0"/>
              <a:pPr/>
              <a:t>11/6/2013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8B19D2D-2D09-432B-B3AB-8FAAD64974D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52601-44C4-48D1-825F-A36117B50FFE}" type="datetimeFigureOut">
              <a:rPr lang="en-US" smtClean="0"/>
              <a:pPr/>
              <a:t>11/6/2013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E8B19D2D-2D09-432B-B3AB-8FAAD64974D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80352601-44C4-48D1-825F-A36117B50FFE}" type="datetimeFigureOut">
              <a:rPr lang="en-US" smtClean="0"/>
              <a:pPr/>
              <a:t>11/6/2013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E8B19D2D-2D09-432B-B3AB-8FAAD64974D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80352601-44C4-48D1-825F-A36117B50FFE}" type="datetimeFigureOut">
              <a:rPr lang="en-US" smtClean="0"/>
              <a:pPr/>
              <a:t>11/6/2013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E8B19D2D-2D09-432B-B3AB-8FAAD64974D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52601-44C4-48D1-825F-A36117B50FFE}" type="datetimeFigureOut">
              <a:rPr lang="en-US" smtClean="0"/>
              <a:pPr/>
              <a:t>11/6/2013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8B19D2D-2D09-432B-B3AB-8FAAD64974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52601-44C4-48D1-825F-A36117B50FFE}" type="datetimeFigureOut">
              <a:rPr lang="en-US" smtClean="0"/>
              <a:pPr/>
              <a:t>11/6/2013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8B19D2D-2D09-432B-B3AB-8FAAD64974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52601-44C4-48D1-825F-A36117B50FFE}" type="datetimeFigureOut">
              <a:rPr lang="en-US" smtClean="0"/>
              <a:pPr/>
              <a:t>11/6/2013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8B19D2D-2D09-432B-B3AB-8FAAD64974D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80352601-44C4-48D1-825F-A36117B50FFE}" type="datetimeFigureOut">
              <a:rPr lang="en-US" smtClean="0"/>
              <a:pPr/>
              <a:t>11/6/2013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E8B19D2D-2D09-432B-B3AB-8FAAD64974D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80352601-44C4-48D1-825F-A36117B50FFE}" type="datetimeFigureOut">
              <a:rPr lang="en-US" smtClean="0"/>
              <a:pPr/>
              <a:t>11/6/2013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E8B19D2D-2D09-432B-B3AB-8FAAD64974D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3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40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13" Type="http://schemas.openxmlformats.org/officeDocument/2006/relationships/image" Target="../media/image51.png"/><Relationship Id="rId18" Type="http://schemas.openxmlformats.org/officeDocument/2006/relationships/image" Target="../media/image56.jpeg"/><Relationship Id="rId3" Type="http://schemas.openxmlformats.org/officeDocument/2006/relationships/image" Target="../media/image41.jpeg"/><Relationship Id="rId7" Type="http://schemas.openxmlformats.org/officeDocument/2006/relationships/image" Target="../media/image45.png"/><Relationship Id="rId12" Type="http://schemas.openxmlformats.org/officeDocument/2006/relationships/image" Target="../media/image50.jpeg"/><Relationship Id="rId17" Type="http://schemas.openxmlformats.org/officeDocument/2006/relationships/image" Target="../media/image55.jpe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5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eg"/><Relationship Id="rId11" Type="http://schemas.openxmlformats.org/officeDocument/2006/relationships/image" Target="../media/image49.png"/><Relationship Id="rId5" Type="http://schemas.openxmlformats.org/officeDocument/2006/relationships/image" Target="../media/image43.jpeg"/><Relationship Id="rId15" Type="http://schemas.openxmlformats.org/officeDocument/2006/relationships/image" Target="../media/image53.jpeg"/><Relationship Id="rId10" Type="http://schemas.openxmlformats.org/officeDocument/2006/relationships/image" Target="../media/image48.jpeg"/><Relationship Id="rId19" Type="http://schemas.openxmlformats.org/officeDocument/2006/relationships/image" Target="../media/image12.png"/><Relationship Id="rId4" Type="http://schemas.openxmlformats.org/officeDocument/2006/relationships/image" Target="../media/image42.png"/><Relationship Id="rId9" Type="http://schemas.openxmlformats.org/officeDocument/2006/relationships/image" Target="../media/image47.jpeg"/><Relationship Id="rId14" Type="http://schemas.openxmlformats.org/officeDocument/2006/relationships/image" Target="../media/image5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5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jpeg"/><Relationship Id="rId3" Type="http://schemas.openxmlformats.org/officeDocument/2006/relationships/image" Target="../media/image60.jpeg"/><Relationship Id="rId7" Type="http://schemas.openxmlformats.org/officeDocument/2006/relationships/hyperlink" Target="http://images.google.com/imgres?imgurl=http://www.gonebikeabout.com/photos/ecuador/IMGP6890.JPG&amp;imgrefurl=http://www.gonebikeabout.com/ecuador.htm&amp;usg=__T3OxjPsdoM5MXj1uOybdzSWqsJY=&amp;h=240&amp;w=320&amp;sz=96&amp;hl=en&amp;start=5&amp;tbnid=VZDtEx5crqEJfM:&amp;tbnh=89&amp;tbnw=118&amp;prev=/images?q=banana+plantations&amp;gbv=2&amp;hl=en" TargetMode="External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jpeg"/><Relationship Id="rId11" Type="http://schemas.openxmlformats.org/officeDocument/2006/relationships/image" Target="../media/image65.jpeg"/><Relationship Id="rId5" Type="http://schemas.openxmlformats.org/officeDocument/2006/relationships/hyperlink" Target="http://images.google.com/imgres?imgurl=http://proturf.liveonatt.com/images/sprinklers.jpg&amp;imgrefurl=http://www.naturalgrassinc.com/services&amp;usg=__stHpZmBvWO9OfCCM5uudp4Jy1Vs=&amp;h=308&amp;w=667&amp;sz=74&amp;hl=en&amp;start=10&amp;tbnid=jksfTDkjsJIZtM:&amp;tbnh=64&amp;tbnw=138&amp;prev=/images?q=water+spriklers&amp;gbv=2&amp;hl=en" TargetMode="External"/><Relationship Id="rId10" Type="http://schemas.openxmlformats.org/officeDocument/2006/relationships/hyperlink" Target="http://images.google.com/imgres?imgurl=http://www.solarhydronics.com.au/images/grey-water-irrigation.jpg&amp;imgrefurl=http://www.solarhydronics.com.au/grey_water_irrigation.htm&amp;usg=__jguRHR6oJdkY6bLXFgBVdyWsslw=&amp;h=307&amp;w=500&amp;sz=49&amp;hl=en&amp;start=13&amp;tbnid=QCPMCi0RqBwIJM:&amp;tbnh=80&amp;tbnw=130&amp;prev=/images?q=grey+water+reuse&amp;gbv=2&amp;hl=en" TargetMode="External"/><Relationship Id="rId4" Type="http://schemas.openxmlformats.org/officeDocument/2006/relationships/image" Target="../media/image61.jpeg"/><Relationship Id="rId9" Type="http://schemas.openxmlformats.org/officeDocument/2006/relationships/image" Target="../media/image6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0.jpeg"/><Relationship Id="rId4" Type="http://schemas.openxmlformats.org/officeDocument/2006/relationships/image" Target="../media/image69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tmp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3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hyperlink" Target="http://www.foeme.org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pn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404664"/>
            <a:ext cx="3729906" cy="195462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4313" y="1793109"/>
            <a:ext cx="6768752" cy="1964581"/>
          </a:xfrm>
        </p:spPr>
        <p:txBody>
          <a:bodyPr>
            <a:noAutofit/>
          </a:bodyPr>
          <a:lstStyle/>
          <a:p>
            <a:r>
              <a:rPr lang="en-GB" sz="3600" b="1" dirty="0" err="1" smtClean="0">
                <a:solidFill>
                  <a:schemeClr val="bg1"/>
                </a:solidFill>
              </a:rPr>
              <a:t>Foeme’s</a:t>
            </a:r>
            <a:r>
              <a:rPr lang="en-GB" sz="3600" b="1" dirty="0" smtClean="0">
                <a:solidFill>
                  <a:schemeClr val="bg1"/>
                </a:solidFill>
              </a:rPr>
              <a:t> </a:t>
            </a:r>
            <a:r>
              <a:rPr lang="en-GB" sz="3600" b="1" dirty="0">
                <a:solidFill>
                  <a:schemeClr val="bg1"/>
                </a:solidFill>
              </a:rPr>
              <a:t>Vision for the Lower Jordan River</a:t>
            </a:r>
            <a:r>
              <a:rPr lang="en-GB" sz="3600" dirty="0">
                <a:solidFill>
                  <a:schemeClr val="bg1"/>
                </a:solidFill>
              </a:rPr>
              <a:t>: </a:t>
            </a:r>
            <a:r>
              <a:rPr lang="en-GB" sz="3600" dirty="0" smtClean="0">
                <a:solidFill>
                  <a:schemeClr val="bg1"/>
                </a:solidFill>
              </a:rPr>
              <a:t>Achievements and challenges to come</a:t>
            </a:r>
            <a:endParaRPr lang="en-US" sz="3600" cap="small" dirty="0">
              <a:solidFill>
                <a:schemeClr val="bg1"/>
              </a:solidFill>
              <a:cs typeface="Helvetica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6019800"/>
            <a:ext cx="6705600" cy="685800"/>
          </a:xfrm>
        </p:spPr>
        <p:txBody>
          <a:bodyPr>
            <a:normAutofit/>
          </a:bodyPr>
          <a:lstStyle/>
          <a:p>
            <a:pPr algn="r"/>
            <a:r>
              <a:rPr lang="en-US" sz="1500" dirty="0" smtClean="0"/>
              <a:t>www.foeme.org| info@foeme.org</a:t>
            </a:r>
            <a:endParaRPr lang="en-US" sz="1500" dirty="0"/>
          </a:p>
        </p:txBody>
      </p:sp>
      <p:sp>
        <p:nvSpPr>
          <p:cNvPr id="4" name="TextBox 3"/>
          <p:cNvSpPr txBox="1"/>
          <p:nvPr/>
        </p:nvSpPr>
        <p:spPr>
          <a:xfrm>
            <a:off x="251520" y="3891112"/>
            <a:ext cx="4648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chemeClr val="bg1"/>
                </a:solidFill>
              </a:rPr>
              <a:t>November 10, 2013 </a:t>
            </a:r>
          </a:p>
          <a:p>
            <a:r>
              <a:rPr lang="en-US" sz="2200" dirty="0" smtClean="0">
                <a:solidFill>
                  <a:schemeClr val="bg1"/>
                </a:solidFill>
              </a:rPr>
              <a:t>A commitment of Faith Conference</a:t>
            </a:r>
            <a:endParaRPr lang="en-US" sz="2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07054"/>
            <a:ext cx="4364209" cy="2020056"/>
          </a:xfrm>
          <a:prstGeom prst="rect">
            <a:avLst/>
          </a:prstGeom>
        </p:spPr>
      </p:pic>
      <p:pic>
        <p:nvPicPr>
          <p:cNvPr id="6" name="Picture 2" descr="C:\Users\yana\AppData\Local\Temp\Rar$DIa0.522\SWE3Fcmyk_eng (2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6590" y="4693649"/>
            <a:ext cx="1008112" cy="982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0726" y="4972416"/>
            <a:ext cx="2505770" cy="70359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75048" y="4752676"/>
            <a:ext cx="43406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2"/>
                </a:solidFill>
              </a:rPr>
              <a:t>Supported by the Swedish International Development Cooperation Agency (SIDA) and the Osprey Foundation</a:t>
            </a:r>
            <a:endParaRPr lang="en-US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570081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5638800" cy="990600"/>
          </a:xfrm>
        </p:spPr>
        <p:txBody>
          <a:bodyPr>
            <a:noAutofit/>
          </a:bodyPr>
          <a:lstStyle/>
          <a:p>
            <a:pPr eaLnBrk="1" hangingPunct="1"/>
            <a:r>
              <a:rPr lang="en-US" sz="3600" dirty="0"/>
              <a:t>Strong Grassroots Foundation: Good Water Neighbors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181600" cy="4561367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tx2"/>
                </a:solidFill>
              </a:rPr>
              <a:t>Established in 2000</a:t>
            </a:r>
          </a:p>
          <a:p>
            <a:r>
              <a:rPr lang="en-US" sz="2400" dirty="0">
                <a:solidFill>
                  <a:schemeClr val="tx2"/>
                </a:solidFill>
              </a:rPr>
              <a:t>Now includes </a:t>
            </a:r>
            <a:r>
              <a:rPr lang="en-US" sz="2400" dirty="0" smtClean="0">
                <a:solidFill>
                  <a:schemeClr val="tx2"/>
                </a:solidFill>
              </a:rPr>
              <a:t>28 </a:t>
            </a:r>
            <a:r>
              <a:rPr lang="en-US" sz="2400" dirty="0">
                <a:solidFill>
                  <a:schemeClr val="tx2"/>
                </a:solidFill>
              </a:rPr>
              <a:t>communities; 15 in the Jordan River / Dead Sea Valley</a:t>
            </a:r>
          </a:p>
          <a:p>
            <a:r>
              <a:rPr lang="en-US" sz="2400" dirty="0">
                <a:solidFill>
                  <a:schemeClr val="tx2"/>
                </a:solidFill>
              </a:rPr>
              <a:t>Partner with </a:t>
            </a:r>
            <a:r>
              <a:rPr lang="en-US" sz="2400" dirty="0" smtClean="0">
                <a:solidFill>
                  <a:schemeClr val="tx2"/>
                </a:solidFill>
              </a:rPr>
              <a:t>municipalities, schools </a:t>
            </a:r>
            <a:r>
              <a:rPr lang="en-US" sz="2400" dirty="0">
                <a:solidFill>
                  <a:schemeClr val="tx2"/>
                </a:solidFill>
              </a:rPr>
              <a:t>and community centers</a:t>
            </a:r>
          </a:p>
          <a:p>
            <a:endParaRPr lang="en-US" sz="2800" dirty="0">
              <a:solidFill>
                <a:schemeClr val="tx2"/>
              </a:solidFill>
            </a:endParaRPr>
          </a:p>
        </p:txBody>
      </p:sp>
      <p:pic>
        <p:nvPicPr>
          <p:cNvPr id="9" name="Picture 3" descr="GWN map March 20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6753" y="381000"/>
            <a:ext cx="2427288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0263" y="5642557"/>
            <a:ext cx="2996190" cy="1386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688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 vert="horz" anchor="ctr">
            <a:normAutofit/>
          </a:bodyPr>
          <a:lstStyle/>
          <a:p>
            <a:r>
              <a:rPr lang="en-US" sz="3600" dirty="0"/>
              <a:t>Youth Water Trustees</a:t>
            </a:r>
          </a:p>
        </p:txBody>
      </p:sp>
      <p:pic>
        <p:nvPicPr>
          <p:cNvPr id="9" name="Picture 6" descr="Emek Hefer water saving mode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00200"/>
            <a:ext cx="2667000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" descr="picgood_water_neighbors233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4038600"/>
            <a:ext cx="2894013" cy="2171700"/>
          </a:xfrm>
          <a:prstGeom prst="rect">
            <a:avLst/>
          </a:prstGeom>
          <a:noFill/>
        </p:spPr>
      </p:pic>
      <p:pic>
        <p:nvPicPr>
          <p:cNvPr id="11" name="Picture 8" descr="picBeit%20Shean%20-%20Ecological%20Building%20Workshop28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4191000"/>
            <a:ext cx="2633663" cy="197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7" descr="S_picgood_water_neighbors236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00800" y="4114800"/>
            <a:ext cx="2667000" cy="2001838"/>
          </a:xfrm>
          <a:prstGeom prst="rect">
            <a:avLst/>
          </a:prstGeom>
        </p:spPr>
      </p:pic>
      <p:pic>
        <p:nvPicPr>
          <p:cNvPr id="13" name="Picture 3" descr="Model Building SH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21063" y="2044700"/>
            <a:ext cx="1358900" cy="1757363"/>
          </a:xfrm>
          <a:noFill/>
        </p:spPr>
      </p:pic>
      <p:pic>
        <p:nvPicPr>
          <p:cNvPr id="14" name="Picture 4" descr="water reservoir cleaning-wadi fukin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11763" y="2084388"/>
            <a:ext cx="2678112" cy="1628775"/>
          </a:xfrm>
          <a:noFill/>
        </p:spPr>
      </p:pic>
    </p:spTree>
    <p:extLst>
      <p:ext uri="{BB962C8B-B14F-4D97-AF65-F5344CB8AC3E}">
        <p14:creationId xmlns:p14="http://schemas.microsoft.com/office/powerpoint/2010/main" val="445625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3600" dirty="0"/>
              <a:t>Municipal Leadership</a:t>
            </a:r>
          </a:p>
        </p:txBody>
      </p:sp>
      <p:pic>
        <p:nvPicPr>
          <p:cNvPr id="10" name="Picture 3" descr="DSC_004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3036" y="1600200"/>
            <a:ext cx="5257800" cy="316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7" descr="chap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15291"/>
            <a:ext cx="1898650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5" descr="DSCN049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9963" y="4974581"/>
            <a:ext cx="2209800" cy="1699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0263" y="5642557"/>
            <a:ext cx="2996190" cy="1386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067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51411" y="1826914"/>
            <a:ext cx="4772717" cy="4050358"/>
          </a:xfrm>
          <a:noFill/>
        </p:spPr>
        <p:txBody>
          <a:bodyPr>
            <a:normAutofit/>
          </a:bodyPr>
          <a:lstStyle/>
          <a:p>
            <a:r>
              <a:rPr lang="en-US" sz="2400" b="1" dirty="0" err="1" smtClean="0">
                <a:solidFill>
                  <a:schemeClr val="tx2"/>
                </a:solidFill>
              </a:rPr>
              <a:t>Ein</a:t>
            </a:r>
            <a:r>
              <a:rPr lang="en-US" sz="2400" b="1" dirty="0" smtClean="0">
                <a:solidFill>
                  <a:schemeClr val="tx2"/>
                </a:solidFill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</a:rPr>
              <a:t>Gedi</a:t>
            </a:r>
            <a:r>
              <a:rPr lang="en-US" sz="2400" b="1" dirty="0" smtClean="0">
                <a:solidFill>
                  <a:schemeClr val="tx2"/>
                </a:solidFill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</a:rPr>
              <a:t>EcoCenter</a:t>
            </a:r>
            <a:r>
              <a:rPr lang="en-US" sz="2400" b="1" dirty="0" smtClean="0">
                <a:solidFill>
                  <a:schemeClr val="tx2"/>
                </a:solidFill>
              </a:rPr>
              <a:t>, </a:t>
            </a:r>
            <a:endParaRPr lang="en-US" sz="2400" b="1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2400" b="1" dirty="0">
                <a:solidFill>
                  <a:schemeClr val="tx2"/>
                </a:solidFill>
              </a:rPr>
              <a:t> </a:t>
            </a:r>
            <a:r>
              <a:rPr lang="en-US" sz="2400" b="1" dirty="0" smtClean="0">
                <a:solidFill>
                  <a:schemeClr val="tx2"/>
                </a:solidFill>
              </a:rPr>
              <a:t>   Israel</a:t>
            </a:r>
          </a:p>
          <a:p>
            <a:endParaRPr lang="en-US" sz="2400" b="1" dirty="0" smtClean="0">
              <a:solidFill>
                <a:schemeClr val="tx2"/>
              </a:solidFill>
            </a:endParaRPr>
          </a:p>
          <a:p>
            <a:r>
              <a:rPr lang="en-US" sz="2400" b="1" dirty="0" err="1" smtClean="0">
                <a:solidFill>
                  <a:schemeClr val="tx2"/>
                </a:solidFill>
              </a:rPr>
              <a:t>Auja</a:t>
            </a:r>
            <a:r>
              <a:rPr lang="en-US" sz="2400" b="1" dirty="0" smtClean="0">
                <a:solidFill>
                  <a:schemeClr val="tx2"/>
                </a:solidFill>
              </a:rPr>
              <a:t> Environmental Education Center, Palestine</a:t>
            </a:r>
          </a:p>
          <a:p>
            <a:endParaRPr lang="en-US" sz="2400" b="1" dirty="0" smtClean="0">
              <a:solidFill>
                <a:schemeClr val="tx2"/>
              </a:solidFill>
            </a:endParaRPr>
          </a:p>
          <a:p>
            <a:r>
              <a:rPr lang="en-US" sz="2400" b="1" dirty="0" err="1" smtClean="0">
                <a:solidFill>
                  <a:schemeClr val="tx2"/>
                </a:solidFill>
              </a:rPr>
              <a:t>Sharhabil</a:t>
            </a:r>
            <a:r>
              <a:rPr lang="en-US" sz="2400" b="1" dirty="0" smtClean="0">
                <a:solidFill>
                  <a:schemeClr val="tx2"/>
                </a:solidFill>
              </a:rPr>
              <a:t> bin </a:t>
            </a:r>
            <a:r>
              <a:rPr lang="en-US" sz="2400" b="1" dirty="0" err="1" smtClean="0">
                <a:solidFill>
                  <a:schemeClr val="tx2"/>
                </a:solidFill>
              </a:rPr>
              <a:t>Hassneh</a:t>
            </a:r>
            <a:r>
              <a:rPr lang="en-US" sz="2400" b="1" dirty="0" smtClean="0">
                <a:solidFill>
                  <a:schemeClr val="tx2"/>
                </a:solidFill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</a:rPr>
              <a:t>EcoPark</a:t>
            </a:r>
            <a:r>
              <a:rPr lang="en-US" sz="2400" b="1" dirty="0" smtClean="0">
                <a:solidFill>
                  <a:schemeClr val="tx2"/>
                </a:solidFill>
              </a:rPr>
              <a:t>, Jordan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00076" y="484726"/>
            <a:ext cx="76528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FoEME JV </a:t>
            </a:r>
            <a:r>
              <a:rPr lang="en-US" sz="36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EcoParks</a:t>
            </a:r>
            <a:endParaRPr lang="en-US" sz="36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3" name="Picture 12" descr="Auja_EcoCenter_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6772" y="3462848"/>
            <a:ext cx="2255007" cy="1541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6771" y="1556792"/>
            <a:ext cx="2215631" cy="170080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6771" y="5301206"/>
            <a:ext cx="2291620" cy="1521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731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/>
              <a:t>Advancing </a:t>
            </a:r>
            <a:r>
              <a:rPr lang="en-US" sz="3600" dirty="0" err="1"/>
              <a:t>Transboundary</a:t>
            </a:r>
            <a:r>
              <a:rPr lang="en-US" sz="3600" dirty="0"/>
              <a:t> Jordan River Peace Park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1560" y="1844824"/>
            <a:ext cx="5940552" cy="4495800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tx2"/>
                </a:solidFill>
              </a:rPr>
              <a:t>Draft Studies, Plans &amp; Designs prepared</a:t>
            </a:r>
          </a:p>
          <a:p>
            <a:r>
              <a:rPr lang="en-US" sz="2400" dirty="0">
                <a:solidFill>
                  <a:schemeClr val="tx2"/>
                </a:solidFill>
              </a:rPr>
              <a:t>Israel Min of </a:t>
            </a:r>
            <a:r>
              <a:rPr lang="en-US" sz="2400" dirty="0" smtClean="0">
                <a:solidFill>
                  <a:schemeClr val="tx2"/>
                </a:solidFill>
              </a:rPr>
              <a:t>Regional Coop </a:t>
            </a:r>
            <a:r>
              <a:rPr lang="en-US" sz="2400" dirty="0">
                <a:solidFill>
                  <a:schemeClr val="tx2"/>
                </a:solidFill>
              </a:rPr>
              <a:t>Invests in Northern Gate</a:t>
            </a:r>
          </a:p>
          <a:p>
            <a:r>
              <a:rPr lang="en-US" sz="2400" dirty="0">
                <a:solidFill>
                  <a:schemeClr val="tx2"/>
                </a:solidFill>
              </a:rPr>
              <a:t>Jordanian National Committee Est.</a:t>
            </a:r>
          </a:p>
          <a:p>
            <a:r>
              <a:rPr lang="en-US" sz="2400" dirty="0">
                <a:solidFill>
                  <a:schemeClr val="tx2"/>
                </a:solidFill>
              </a:rPr>
              <a:t>Tour Operators List </a:t>
            </a:r>
            <a:r>
              <a:rPr lang="en-US" sz="2400" dirty="0" smtClean="0">
                <a:solidFill>
                  <a:schemeClr val="tx2"/>
                </a:solidFill>
              </a:rPr>
              <a:t>Site</a:t>
            </a:r>
          </a:p>
          <a:p>
            <a:r>
              <a:rPr lang="en-US" sz="2400" dirty="0" smtClean="0">
                <a:solidFill>
                  <a:schemeClr val="tx2"/>
                </a:solidFill>
              </a:rPr>
              <a:t>Working on Establishing the </a:t>
            </a:r>
            <a:r>
              <a:rPr lang="en-US" sz="2400" dirty="0" err="1" smtClean="0">
                <a:solidFill>
                  <a:schemeClr val="tx2"/>
                </a:solidFill>
              </a:rPr>
              <a:t>Bakoura</a:t>
            </a:r>
            <a:r>
              <a:rPr lang="en-US" sz="2400" dirty="0" smtClean="0">
                <a:solidFill>
                  <a:schemeClr val="tx2"/>
                </a:solidFill>
              </a:rPr>
              <a:t> as a Jordanian National Park</a:t>
            </a:r>
            <a:endParaRPr lang="en-US" sz="2400" dirty="0">
              <a:solidFill>
                <a:schemeClr val="tx2"/>
              </a:solidFill>
            </a:endParaRPr>
          </a:p>
          <a:p>
            <a:endParaRPr lang="en-US" sz="2400" dirty="0">
              <a:solidFill>
                <a:schemeClr val="tx2"/>
              </a:solidFill>
            </a:endParaRPr>
          </a:p>
        </p:txBody>
      </p:sp>
      <p:pic>
        <p:nvPicPr>
          <p:cNvPr id="6" name="Picture 4" descr="Thsirt_4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47509" y="1602695"/>
            <a:ext cx="2743200" cy="1843768"/>
          </a:xfrm>
          <a:prstGeom prst="rect">
            <a:avLst/>
          </a:prstGeom>
          <a:noFill/>
        </p:spPr>
      </p:pic>
      <p:pic>
        <p:nvPicPr>
          <p:cNvPr id="7" name="Picture 5" descr="äàîéø òáãàììä îúðéò àú úçðú äëåç áðäøééí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6445" y="3581400"/>
            <a:ext cx="2628899" cy="1760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0263" y="5642557"/>
            <a:ext cx="2996190" cy="1386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356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/>
              <a:t>Parliamentary Leadership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5483352" cy="4495800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chemeClr val="tx2"/>
                </a:solidFill>
                <a:cs typeface="Times New Roman" pitchFamily="-112" charset="0"/>
              </a:rPr>
              <a:t>US Senate </a:t>
            </a:r>
            <a:r>
              <a:rPr lang="en-US" sz="2400" dirty="0">
                <a:solidFill>
                  <a:schemeClr val="tx2"/>
                </a:solidFill>
                <a:cs typeface="Times New Roman" pitchFamily="-112" charset="0"/>
              </a:rPr>
              <a:t>Resolution supporting regional effort to rehabilitate the Jordan River passed unanimously November 2007</a:t>
            </a:r>
            <a:endParaRPr lang="he-IL" sz="2400" dirty="0">
              <a:solidFill>
                <a:schemeClr val="tx2"/>
              </a:solidFill>
              <a:cs typeface="Times New Roman" pitchFamily="-112" charset="0"/>
            </a:endParaRPr>
          </a:p>
          <a:p>
            <a:r>
              <a:rPr lang="en-US" sz="2400" b="1" dirty="0">
                <a:solidFill>
                  <a:schemeClr val="tx2"/>
                </a:solidFill>
                <a:cs typeface="Times New Roman" pitchFamily="-112" charset="0"/>
              </a:rPr>
              <a:t>EU Parliament</a:t>
            </a:r>
            <a:r>
              <a:rPr lang="en-US" sz="2400" dirty="0">
                <a:solidFill>
                  <a:schemeClr val="tx2"/>
                </a:solidFill>
                <a:cs typeface="Times New Roman" pitchFamily="-112" charset="0"/>
              </a:rPr>
              <a:t> Resolution 2010</a:t>
            </a:r>
          </a:p>
          <a:p>
            <a:r>
              <a:rPr lang="en-US" sz="2400" b="1" dirty="0">
                <a:solidFill>
                  <a:schemeClr val="tx2"/>
                </a:solidFill>
                <a:cs typeface="Times New Roman" pitchFamily="-112" charset="0"/>
              </a:rPr>
              <a:t>Israeli Knesset </a:t>
            </a:r>
            <a:r>
              <a:rPr lang="en-US" sz="2400" dirty="0" smtClean="0">
                <a:solidFill>
                  <a:schemeClr val="tx2"/>
                </a:solidFill>
                <a:cs typeface="Times New Roman" pitchFamily="-112" charset="0"/>
              </a:rPr>
              <a:t>Hearings 2010, 2011 &amp; 2012</a:t>
            </a:r>
          </a:p>
          <a:p>
            <a:r>
              <a:rPr lang="en-US" sz="2400" b="1" dirty="0">
                <a:solidFill>
                  <a:schemeClr val="tx2"/>
                </a:solidFill>
                <a:cs typeface="Times New Roman" pitchFamily="-112" charset="0"/>
              </a:rPr>
              <a:t>Jordan Parliament</a:t>
            </a:r>
            <a:r>
              <a:rPr lang="en-US" sz="2400" b="1" dirty="0" smtClean="0">
                <a:solidFill>
                  <a:schemeClr val="tx2"/>
                </a:solidFill>
                <a:cs typeface="Times New Roman" pitchFamily="-112" charset="0"/>
              </a:rPr>
              <a:t> </a:t>
            </a:r>
            <a:r>
              <a:rPr lang="en-US" sz="2400" dirty="0" smtClean="0">
                <a:solidFill>
                  <a:schemeClr val="tx2"/>
                </a:solidFill>
                <a:cs typeface="Times New Roman" pitchFamily="-112" charset="0"/>
              </a:rPr>
              <a:t>Hearing </a:t>
            </a:r>
            <a:r>
              <a:rPr lang="en-US" sz="2400" dirty="0">
                <a:solidFill>
                  <a:schemeClr val="tx2"/>
                </a:solidFill>
                <a:cs typeface="Times New Roman" pitchFamily="-112" charset="0"/>
              </a:rPr>
              <a:t>2011</a:t>
            </a:r>
          </a:p>
          <a:p>
            <a:endParaRPr lang="en-US" sz="2800" dirty="0">
              <a:solidFill>
                <a:schemeClr val="tx2"/>
              </a:solidFill>
            </a:endParaRPr>
          </a:p>
        </p:txBody>
      </p:sp>
      <p:pic>
        <p:nvPicPr>
          <p:cNvPr id="7" name="Picture 13" descr="IMG_4799 cro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7818" y="685800"/>
            <a:ext cx="2018277" cy="239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 descr="Veronique De Keyser Vice President of the EU Parliament Working Group on the Middle East receives her Championship Award cro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8665" y="3257419"/>
            <a:ext cx="1856582" cy="2473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0263" y="5642557"/>
            <a:ext cx="2996190" cy="1386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50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 smtClean="0"/>
              <a:t>Media Attention</a:t>
            </a:r>
            <a:endParaRPr lang="en-US" sz="3600" dirty="0"/>
          </a:p>
        </p:txBody>
      </p:sp>
      <p:pic>
        <p:nvPicPr>
          <p:cNvPr id="11" name="Picture 9" descr="Welt am Sonntag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352800"/>
            <a:ext cx="1790700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 descr="Ynet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2825" y="2305050"/>
            <a:ext cx="140017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 descr="national geographic 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171700"/>
            <a:ext cx="2133600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6" descr="ma'an news agency log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048000"/>
            <a:ext cx="267652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2" descr="Telegraph UK logo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410200"/>
            <a:ext cx="27813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4" descr="AFP logo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495550"/>
            <a:ext cx="1247775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 descr="Voice of America logo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4700" y="5292092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 descr="Sky News Logo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3429000"/>
            <a:ext cx="99060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0" descr="Haaretz Logo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4876800"/>
            <a:ext cx="294322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1" descr="time logo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937000"/>
            <a:ext cx="2133600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3" descr="Jerusalem Post Logo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5486400"/>
            <a:ext cx="37338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4" descr="NPR logo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3448050"/>
            <a:ext cx="1123950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7" descr="Israel Channel 10 Logo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441960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15" descr="Reuters logo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666875"/>
            <a:ext cx="28575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8" descr="The Jordan Times Logo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" y="1666875"/>
            <a:ext cx="4343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19" descr="Al Arab Al Yawm Logo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2352675"/>
            <a:ext cx="1752600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8298" y="5714565"/>
            <a:ext cx="2996190" cy="1386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577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228600"/>
            <a:ext cx="8532440" cy="990600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en-GB" sz="3600" dirty="0" smtClean="0"/>
              <a:t>Regional Studies on the State of the Environment of the Lower Jordan River</a:t>
            </a:r>
            <a:endParaRPr lang="en-US" sz="3600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199"/>
            <a:ext cx="4645152" cy="4419601"/>
          </a:xfrm>
        </p:spPr>
        <p:txBody>
          <a:bodyPr>
            <a:normAutofit/>
          </a:bodyPr>
          <a:lstStyle/>
          <a:p>
            <a:pPr marL="268288" indent="-268288"/>
            <a:endParaRPr lang="en-US" sz="3200" b="1" dirty="0" smtClean="0">
              <a:solidFill>
                <a:schemeClr val="tx2"/>
              </a:solidFill>
            </a:endParaRPr>
          </a:p>
          <a:p>
            <a:pPr marL="268288" indent="-268288"/>
            <a:r>
              <a:rPr lang="en-US" sz="3200" b="1" dirty="0" smtClean="0">
                <a:solidFill>
                  <a:schemeClr val="tx2"/>
                </a:solidFill>
              </a:rPr>
              <a:t>Environmental Flow</a:t>
            </a:r>
            <a:endParaRPr lang="en-US" sz="3200" dirty="0">
              <a:solidFill>
                <a:schemeClr val="tx2"/>
              </a:solidFill>
            </a:endParaRPr>
          </a:p>
          <a:p>
            <a:pPr marL="268288" indent="-268288"/>
            <a:r>
              <a:rPr lang="en-US" sz="3200" b="1" dirty="0" smtClean="0">
                <a:solidFill>
                  <a:schemeClr val="tx2"/>
                </a:solidFill>
              </a:rPr>
              <a:t>Economic Analysis of policy options for water conservation  </a:t>
            </a:r>
            <a:endParaRPr lang="en-US" sz="3200" dirty="0">
              <a:solidFill>
                <a:schemeClr val="tx2"/>
              </a:solidFill>
            </a:endParaRPr>
          </a:p>
          <a:p>
            <a:pPr marL="268288" indent="-268288"/>
            <a:r>
              <a:rPr lang="en-US" sz="3200" b="1" dirty="0" smtClean="0">
                <a:solidFill>
                  <a:schemeClr val="tx2"/>
                </a:solidFill>
              </a:rPr>
              <a:t>Economic Benefits study</a:t>
            </a:r>
          </a:p>
          <a:p>
            <a:pPr marL="268288" indent="-268288"/>
            <a:endParaRPr lang="en-US" sz="2400" dirty="0">
              <a:solidFill>
                <a:schemeClr val="tx2"/>
              </a:solidFill>
            </a:endParaRPr>
          </a:p>
          <a:p>
            <a:endParaRPr lang="en-US" sz="2800" dirty="0">
              <a:solidFill>
                <a:schemeClr val="tx2"/>
              </a:solidFill>
            </a:endParaRPr>
          </a:p>
        </p:txBody>
      </p:sp>
      <p:pic>
        <p:nvPicPr>
          <p:cNvPr id="6" name="Picture 4" descr="Picture 03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3759" y="1676400"/>
            <a:ext cx="2470150" cy="1749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6032753" y="5400136"/>
            <a:ext cx="236444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-112" charset="2"/>
              <a:buChar char="n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-112" charset="2"/>
              <a:buChar char="n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-112" charset="2"/>
              <a:buChar char="n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-112" charset="2"/>
              <a:buChar char="n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 typeface="Wingdings" pitchFamily="-112" charset="2"/>
              <a:buNone/>
            </a:pPr>
            <a:r>
              <a:rPr lang="en-US" sz="1500">
                <a:solidFill>
                  <a:schemeClr val="bg1"/>
                </a:solidFill>
              </a:rPr>
              <a:t>Regional Advisory Committee</a:t>
            </a:r>
          </a:p>
        </p:txBody>
      </p:sp>
      <p:pic>
        <p:nvPicPr>
          <p:cNvPr id="8" name="Picture 15" descr="Allenby 2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3759" y="3647535"/>
            <a:ext cx="2507703" cy="1880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0263" y="5642557"/>
            <a:ext cx="2996190" cy="1386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016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>
              <a:defRPr/>
            </a:pPr>
            <a:r>
              <a:rPr lang="en-GB" sz="3600" dirty="0" smtClean="0"/>
              <a:t>Allocation estimates needed by each country to meet rehabilitation goal</a:t>
            </a:r>
            <a:endParaRPr lang="en-US" sz="3600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62001" y="1600199"/>
            <a:ext cx="7772399" cy="37999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>
                <a:solidFill>
                  <a:schemeClr val="tx2"/>
                </a:solidFill>
              </a:rPr>
              <a:t>Two criteria were utilized to estimate the allocations needed by country to meet the rehabilitation goal: </a:t>
            </a:r>
          </a:p>
          <a:p>
            <a:pPr marL="0" indent="0">
              <a:buNone/>
            </a:pPr>
            <a:endParaRPr lang="en-US" sz="28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2800" dirty="0" smtClean="0">
                <a:solidFill>
                  <a:schemeClr val="tx2"/>
                </a:solidFill>
              </a:rPr>
              <a:t>1</a:t>
            </a:r>
            <a:r>
              <a:rPr lang="en-US" sz="2800" dirty="0">
                <a:solidFill>
                  <a:schemeClr val="tx2"/>
                </a:solidFill>
              </a:rPr>
              <a:t>) Amount Diverted by </a:t>
            </a:r>
            <a:r>
              <a:rPr lang="en-US" sz="2800" dirty="0" smtClean="0">
                <a:solidFill>
                  <a:schemeClr val="tx2"/>
                </a:solidFill>
              </a:rPr>
              <a:t>each Country</a:t>
            </a:r>
            <a:endParaRPr lang="en-US" sz="28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2800" dirty="0" smtClean="0">
                <a:solidFill>
                  <a:schemeClr val="tx2"/>
                </a:solidFill>
              </a:rPr>
              <a:t>2</a:t>
            </a:r>
            <a:r>
              <a:rPr lang="en-US" sz="2800" dirty="0">
                <a:solidFill>
                  <a:schemeClr val="tx2"/>
                </a:solidFill>
              </a:rPr>
              <a:t>) Socio-Economic considerations </a:t>
            </a:r>
          </a:p>
          <a:p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6032753" y="5400136"/>
            <a:ext cx="236444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-112" charset="2"/>
              <a:buChar char="n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-112" charset="2"/>
              <a:buChar char="n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-112" charset="2"/>
              <a:buChar char="n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-112" charset="2"/>
              <a:buChar char="n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 typeface="Wingdings" pitchFamily="-112" charset="2"/>
              <a:buNone/>
            </a:pPr>
            <a:r>
              <a:rPr lang="en-US" sz="1500">
                <a:solidFill>
                  <a:schemeClr val="bg1"/>
                </a:solidFill>
              </a:rPr>
              <a:t>Regional Advisory Committee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0263" y="5642557"/>
            <a:ext cx="2996190" cy="1386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574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en-GB" sz="3600" dirty="0" smtClean="0"/>
              <a:t>FoEME Regional Rehabilitation Goal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62001" y="1600199"/>
            <a:ext cx="5105399" cy="441960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400" dirty="0">
                <a:solidFill>
                  <a:schemeClr val="tx2"/>
                </a:solidFill>
              </a:rPr>
              <a:t>400-600 mcm annually, one minor flood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solidFill>
                  <a:schemeClr val="tx2"/>
                </a:solidFill>
              </a:rPr>
              <a:t>Salinity level less than 750 ppm; primarily fresh water with only the highest quality of effluents allowed up to 25% of the LJR's base flow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solidFill>
                  <a:schemeClr val="tx2"/>
                </a:solidFill>
              </a:rPr>
              <a:t>This strategy would remove most of the disturbances, restore the river's structure and function, allow biodiversity to recover and achieve a fair to high ecosystem integrity and health. </a:t>
            </a:r>
          </a:p>
          <a:p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6032753" y="5400136"/>
            <a:ext cx="236444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-112" charset="2"/>
              <a:buChar char="n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-112" charset="2"/>
              <a:buChar char="n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-112" charset="2"/>
              <a:buChar char="n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-112" charset="2"/>
              <a:buChar char="n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 typeface="Wingdings" pitchFamily="-112" charset="2"/>
              <a:buNone/>
            </a:pPr>
            <a:r>
              <a:rPr lang="en-US" sz="1500">
                <a:solidFill>
                  <a:schemeClr val="bg1"/>
                </a:solidFill>
              </a:rPr>
              <a:t>Regional Advisory Committee</a:t>
            </a:r>
          </a:p>
        </p:txBody>
      </p:sp>
      <p:pic>
        <p:nvPicPr>
          <p:cNvPr id="8" name="Picture 5" descr="IMG_2723-Hillel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3776" y="1828800"/>
            <a:ext cx="3099188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0263" y="5642557"/>
            <a:ext cx="2996190" cy="1386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187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600" dirty="0" smtClean="0"/>
              <a:t>FoEME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25295"/>
            <a:ext cx="6931152" cy="3784905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2400" dirty="0">
              <a:solidFill>
                <a:schemeClr val="tx2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400" dirty="0" smtClean="0">
                <a:solidFill>
                  <a:schemeClr val="tx2"/>
                </a:solidFill>
              </a:rPr>
              <a:t>FoEME celebrating 20 years of cross border environmental protection efforts.</a:t>
            </a:r>
          </a:p>
          <a:p>
            <a:pPr>
              <a:lnSpc>
                <a:spcPct val="90000"/>
              </a:lnSpc>
            </a:pPr>
            <a:r>
              <a:rPr lang="en-US" sz="2400" dirty="0" smtClean="0">
                <a:solidFill>
                  <a:schemeClr val="tx2"/>
                </a:solidFill>
              </a:rPr>
              <a:t>FoEME strategy: </a:t>
            </a:r>
            <a:r>
              <a:rPr lang="en-US" sz="2400" b="1" dirty="0">
                <a:solidFill>
                  <a:schemeClr val="tx2"/>
                </a:solidFill>
              </a:rPr>
              <a:t>‘</a:t>
            </a:r>
            <a:r>
              <a:rPr lang="en-US" sz="2400" b="1" dirty="0" smtClean="0">
                <a:solidFill>
                  <a:schemeClr val="tx2"/>
                </a:solidFill>
              </a:rPr>
              <a:t>bottom-up’ community based programming</a:t>
            </a:r>
            <a:r>
              <a:rPr lang="en-US" sz="2400" dirty="0" smtClean="0">
                <a:solidFill>
                  <a:schemeClr val="tx2"/>
                </a:solidFill>
              </a:rPr>
              <a:t> and </a:t>
            </a:r>
            <a:r>
              <a:rPr lang="en-US" sz="2400" b="1" dirty="0">
                <a:solidFill>
                  <a:schemeClr val="tx2"/>
                </a:solidFill>
              </a:rPr>
              <a:t>‘top-down</a:t>
            </a:r>
            <a:r>
              <a:rPr lang="en-US" sz="2400" b="1" dirty="0" smtClean="0">
                <a:solidFill>
                  <a:schemeClr val="tx2"/>
                </a:solidFill>
              </a:rPr>
              <a:t>’ </a:t>
            </a:r>
            <a:r>
              <a:rPr lang="en-US" sz="2400" dirty="0" smtClean="0">
                <a:solidFill>
                  <a:schemeClr val="tx2"/>
                </a:solidFill>
              </a:rPr>
              <a:t>national </a:t>
            </a:r>
            <a:r>
              <a:rPr lang="en-US" sz="2400" dirty="0">
                <a:solidFill>
                  <a:schemeClr val="tx2"/>
                </a:solidFill>
              </a:rPr>
              <a:t>level advocacy </a:t>
            </a:r>
            <a:r>
              <a:rPr lang="en-US" sz="2400" dirty="0" smtClean="0">
                <a:solidFill>
                  <a:schemeClr val="tx2"/>
                </a:solidFill>
              </a:rPr>
              <a:t>campaigns. </a:t>
            </a:r>
            <a:endParaRPr lang="en-US" dirty="0" smtClean="0">
              <a:solidFill>
                <a:schemeClr val="tx2"/>
              </a:solidFill>
            </a:endParaRPr>
          </a:p>
          <a:p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4" name="Picture 3" descr="FoEME - Big Jump Jordan Riv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962400"/>
            <a:ext cx="4175238" cy="2465387"/>
          </a:xfrm>
          <a:prstGeom prst="rect">
            <a:avLst/>
          </a:prstGeom>
          <a:noFill/>
          <a:ln w="9525">
            <a:solidFill>
              <a:srgbClr val="FFFFC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8146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>
              <a:defRPr/>
            </a:pPr>
            <a:r>
              <a:rPr lang="en-GB" sz="3600" dirty="0" smtClean="0"/>
              <a:t>Average Annual Flows Diverted by Each Country </a:t>
            </a:r>
            <a:endParaRPr lang="en-US" sz="3600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457200" y="1981200"/>
            <a:ext cx="3810000" cy="25146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smtClean="0">
                <a:solidFill>
                  <a:schemeClr val="tx2"/>
                </a:solidFill>
              </a:rPr>
              <a:t>Israel: 46.47%</a:t>
            </a:r>
          </a:p>
          <a:p>
            <a:r>
              <a:rPr lang="en-US" sz="2400" smtClean="0">
                <a:solidFill>
                  <a:schemeClr val="tx2"/>
                </a:solidFill>
              </a:rPr>
              <a:t>Syria: 25.24%</a:t>
            </a:r>
          </a:p>
          <a:p>
            <a:r>
              <a:rPr lang="en-US" sz="2400" smtClean="0">
                <a:solidFill>
                  <a:schemeClr val="tx2"/>
                </a:solidFill>
              </a:rPr>
              <a:t>Jordan: 23.24%</a:t>
            </a:r>
          </a:p>
          <a:p>
            <a:r>
              <a:rPr lang="en-US" sz="2400" smtClean="0">
                <a:solidFill>
                  <a:schemeClr val="tx2"/>
                </a:solidFill>
              </a:rPr>
              <a:t>Palestine: 5.05%</a:t>
            </a:r>
            <a:endParaRPr lang="en-US" sz="2400" dirty="0" smtClean="0">
              <a:solidFill>
                <a:schemeClr val="tx2"/>
              </a:solidFill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457200" y="4077072"/>
            <a:ext cx="801687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-112" charset="2"/>
              <a:buChar char="n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-112" charset="2"/>
              <a:buChar char="n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-112" charset="2"/>
              <a:buChar char="n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-112" charset="2"/>
              <a:buChar char="n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 typeface="Wingdings" pitchFamily="-112" charset="2"/>
              <a:buNone/>
            </a:pPr>
            <a:r>
              <a:rPr lang="en-US" sz="2400" dirty="0">
                <a:solidFill>
                  <a:schemeClr val="tx2"/>
                </a:solidFill>
                <a:latin typeface="+mn-lt"/>
              </a:rPr>
              <a:t>These figures are based on a 1953 survey of Jordan River streams + Allocations decided upon in the 1994 Jordanian-Israeli Peace Treaty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0263" y="5642557"/>
            <a:ext cx="2996190" cy="1386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646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>
              <a:defRPr/>
            </a:pPr>
            <a:r>
              <a:rPr lang="en-GB" sz="3600" dirty="0" smtClean="0"/>
              <a:t>Amounts required by each country to meet annual rehabilitation goal </a:t>
            </a:r>
            <a:endParaRPr lang="en-US" sz="3600" dirty="0">
              <a:solidFill>
                <a:srgbClr val="002060"/>
              </a:solidFill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457199" y="1672208"/>
            <a:ext cx="8229600" cy="110872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-112" charset="2"/>
              <a:buNone/>
            </a:pPr>
            <a:r>
              <a:rPr lang="en-US" sz="2400" dirty="0" smtClean="0">
                <a:solidFill>
                  <a:schemeClr val="tx2"/>
                </a:solidFill>
              </a:rPr>
              <a:t>To implement a rehabilitation strategy requiring </a:t>
            </a:r>
            <a:r>
              <a:rPr lang="en-US" sz="2400" u="sng" dirty="0" smtClean="0">
                <a:solidFill>
                  <a:schemeClr val="tx2"/>
                </a:solidFill>
              </a:rPr>
              <a:t>at least</a:t>
            </a:r>
            <a:r>
              <a:rPr lang="en-US" sz="2400" dirty="0" smtClean="0">
                <a:solidFill>
                  <a:schemeClr val="tx2"/>
                </a:solidFill>
              </a:rPr>
              <a:t> 400 mcm per year, the following quantities would be needed annually:</a:t>
            </a: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597272" y="2780928"/>
            <a:ext cx="8093075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-112" charset="2"/>
              <a:buChar char="n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-112" charset="2"/>
              <a:buChar char="n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-112" charset="2"/>
              <a:buChar char="n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-112" charset="2"/>
              <a:buChar char="n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 dirty="0">
                <a:solidFill>
                  <a:schemeClr val="tx2"/>
                </a:solidFill>
                <a:latin typeface="+mn-lt"/>
              </a:rPr>
              <a:t>Israel – 220 mcm (54%)</a:t>
            </a:r>
          </a:p>
          <a:p>
            <a:pPr eaLnBrk="1" hangingPunct="1"/>
            <a:r>
              <a:rPr lang="en-US" sz="2400" dirty="0">
                <a:solidFill>
                  <a:schemeClr val="tx2"/>
                </a:solidFill>
                <a:latin typeface="+mn-lt"/>
              </a:rPr>
              <a:t>Syria – 100 mcm (24%)</a:t>
            </a:r>
          </a:p>
          <a:p>
            <a:pPr eaLnBrk="1" hangingPunct="1"/>
            <a:r>
              <a:rPr lang="en-US" sz="2400" dirty="0">
                <a:solidFill>
                  <a:schemeClr val="tx2"/>
                </a:solidFill>
                <a:latin typeface="+mn-lt"/>
              </a:rPr>
              <a:t>Jordan – 90 mcm (22%)</a:t>
            </a:r>
          </a:p>
          <a:p>
            <a:pPr eaLnBrk="1" hangingPunct="1"/>
            <a:r>
              <a:rPr lang="en-US" sz="2400" dirty="0">
                <a:solidFill>
                  <a:schemeClr val="tx2"/>
                </a:solidFill>
                <a:latin typeface="+mn-lt"/>
              </a:rPr>
              <a:t>Palestine would not be asked to contribute </a:t>
            </a:r>
            <a:r>
              <a:rPr lang="en-US" sz="2400" dirty="0" smtClean="0">
                <a:solidFill>
                  <a:schemeClr val="tx2"/>
                </a:solidFill>
                <a:latin typeface="+mn-lt"/>
              </a:rPr>
              <a:t>water</a:t>
            </a:r>
          </a:p>
          <a:p>
            <a:pPr eaLnBrk="1" hangingPunct="1"/>
            <a:r>
              <a:rPr lang="en-US" sz="2400" dirty="0" smtClean="0">
                <a:solidFill>
                  <a:schemeClr val="tx2"/>
                </a:solidFill>
                <a:latin typeface="+mn-lt"/>
              </a:rPr>
              <a:t>rather </a:t>
            </a:r>
            <a:r>
              <a:rPr lang="en-US" sz="2400" dirty="0">
                <a:solidFill>
                  <a:schemeClr val="tx2"/>
                </a:solidFill>
                <a:latin typeface="+mn-lt"/>
              </a:rPr>
              <a:t>it needs to receive</a:t>
            </a:r>
            <a:r>
              <a:rPr lang="en-US" sz="2400" dirty="0" smtClean="0">
                <a:solidFill>
                  <a:schemeClr val="tx2"/>
                </a:solidFill>
                <a:latin typeface="+mn-lt"/>
              </a:rPr>
              <a:t> riparian </a:t>
            </a:r>
            <a:r>
              <a:rPr lang="en-US" sz="2400" dirty="0">
                <a:solidFill>
                  <a:schemeClr val="tx2"/>
                </a:solidFill>
                <a:latin typeface="+mn-lt"/>
              </a:rPr>
              <a:t>share </a:t>
            </a:r>
            <a:r>
              <a:rPr lang="en-US" sz="2400" dirty="0" smtClean="0">
                <a:solidFill>
                  <a:schemeClr val="tx2"/>
                </a:solidFill>
                <a:latin typeface="+mn-lt"/>
              </a:rPr>
              <a:t>of the</a:t>
            </a:r>
          </a:p>
          <a:p>
            <a:pPr eaLnBrk="1" hangingPunct="1"/>
            <a:r>
              <a:rPr lang="en-US" sz="2400" dirty="0" smtClean="0">
                <a:solidFill>
                  <a:schemeClr val="tx2"/>
                </a:solidFill>
                <a:latin typeface="+mn-lt"/>
              </a:rPr>
              <a:t>Jordan</a:t>
            </a:r>
            <a:r>
              <a:rPr lang="en-US" sz="2400" dirty="0">
                <a:solidFill>
                  <a:schemeClr val="tx2"/>
                </a:solidFill>
                <a:latin typeface="+mn-lt"/>
              </a:rPr>
              <a:t> </a:t>
            </a:r>
            <a:r>
              <a:rPr lang="en-US" sz="2400" dirty="0" smtClean="0">
                <a:solidFill>
                  <a:schemeClr val="tx2"/>
                </a:solidFill>
                <a:latin typeface="+mn-lt"/>
              </a:rPr>
              <a:t>River.</a:t>
            </a:r>
            <a:endParaRPr lang="en-US" sz="2400" dirty="0">
              <a:solidFill>
                <a:schemeClr val="tx2"/>
              </a:solidFill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0263" y="5589240"/>
            <a:ext cx="2996190" cy="1386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007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3632" y="228600"/>
            <a:ext cx="8308848" cy="990600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en-GB" sz="3600" dirty="0" smtClean="0"/>
              <a:t>Study: Where Could the Water Come From?</a:t>
            </a:r>
            <a:endParaRPr lang="en-US" sz="3600" dirty="0">
              <a:solidFill>
                <a:srgbClr val="002060"/>
              </a:solidFill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457200" y="1916832"/>
            <a:ext cx="5181600" cy="453009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95300" indent="-495300"/>
            <a:r>
              <a:rPr lang="en-US" sz="2400" b="1" dirty="0">
                <a:solidFill>
                  <a:schemeClr val="tx2"/>
                </a:solidFill>
                <a:cs typeface="Times New Roman" pitchFamily="-112" charset="0"/>
              </a:rPr>
              <a:t>Supply Side</a:t>
            </a:r>
            <a:r>
              <a:rPr lang="en-US" sz="2400" dirty="0">
                <a:solidFill>
                  <a:schemeClr val="tx2"/>
                </a:solidFill>
                <a:cs typeface="Times New Roman" pitchFamily="-112" charset="0"/>
              </a:rPr>
              <a:t>: rainwater catchment, reduction in evaporation, leakage, wastewater reclamation in agriculture</a:t>
            </a:r>
          </a:p>
          <a:p>
            <a:pPr marL="495300" indent="-495300"/>
            <a:r>
              <a:rPr lang="en-US" sz="2400" b="1" dirty="0">
                <a:solidFill>
                  <a:schemeClr val="tx2"/>
                </a:solidFill>
                <a:cs typeface="Times New Roman" pitchFamily="-112" charset="0"/>
              </a:rPr>
              <a:t>Demand Side</a:t>
            </a:r>
            <a:r>
              <a:rPr lang="en-US" sz="2400" dirty="0">
                <a:solidFill>
                  <a:schemeClr val="tx2"/>
                </a:solidFill>
                <a:cs typeface="Times New Roman" pitchFamily="-112" charset="0"/>
              </a:rPr>
              <a:t>: awareness raising, domestic demand management, grey water use, pricing reform in domestic and agriculture sectors, removal of trade restrictions, improved irrigation efficiency </a:t>
            </a:r>
          </a:p>
        </p:txBody>
      </p:sp>
      <p:grpSp>
        <p:nvGrpSpPr>
          <p:cNvPr id="10" name="Group 3"/>
          <p:cNvGrpSpPr>
            <a:grpSpLocks/>
          </p:cNvGrpSpPr>
          <p:nvPr/>
        </p:nvGrpSpPr>
        <p:grpSpPr bwMode="auto">
          <a:xfrm>
            <a:off x="5433934" y="1828801"/>
            <a:ext cx="3405266" cy="3571336"/>
            <a:chOff x="2832" y="960"/>
            <a:chExt cx="2928" cy="2928"/>
          </a:xfrm>
        </p:grpSpPr>
        <p:pic>
          <p:nvPicPr>
            <p:cNvPr id="11" name="Picture 4" descr="S_picTzur%20Hadassa_Wadi%20Fukin24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64" y="1872"/>
              <a:ext cx="1596" cy="12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5" descr="S_picgood_water_neighbors16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6" y="2112"/>
              <a:ext cx="1440" cy="1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6" descr="sprinklers">
              <a:hlinkClick r:id="rId5"/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62" y="960"/>
              <a:ext cx="1998" cy="9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7" descr="IMGP6890">
              <a:hlinkClick r:id="rId7"/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2" y="961"/>
              <a:ext cx="1584" cy="1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8" descr="9000-VILLA-INTERIOR.jp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0" y="2928"/>
              <a:ext cx="960" cy="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9" descr="grey-water-irrigation">
              <a:hlinkClick r:id="rId10"/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52" y="3072"/>
              <a:ext cx="1254" cy="8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7" name="Picture 1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0263" y="5642557"/>
            <a:ext cx="2996190" cy="1386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239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en-US" sz="3600" dirty="0" smtClean="0"/>
              <a:t>Economic Study Conclusions</a:t>
            </a:r>
            <a:endParaRPr lang="en-US" sz="3600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457200" y="1988840"/>
            <a:ext cx="8229600" cy="387017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 smtClean="0">
                <a:solidFill>
                  <a:schemeClr val="tx2"/>
                </a:solidFill>
              </a:rPr>
              <a:t>914 </a:t>
            </a:r>
            <a:r>
              <a:rPr lang="en-US" sz="2400" b="1" dirty="0">
                <a:solidFill>
                  <a:schemeClr val="tx2"/>
                </a:solidFill>
              </a:rPr>
              <a:t>million cubic meters of water</a:t>
            </a:r>
            <a:r>
              <a:rPr lang="en-US" sz="2400" dirty="0">
                <a:solidFill>
                  <a:schemeClr val="tx2"/>
                </a:solidFill>
              </a:rPr>
              <a:t> can be saved</a:t>
            </a:r>
            <a:r>
              <a:rPr lang="he-IL" sz="2400" dirty="0">
                <a:solidFill>
                  <a:schemeClr val="tx2"/>
                </a:solidFill>
              </a:rPr>
              <a:t>/</a:t>
            </a:r>
            <a:r>
              <a:rPr lang="en-US" sz="2400" dirty="0">
                <a:solidFill>
                  <a:schemeClr val="tx2"/>
                </a:solidFill>
              </a:rPr>
              <a:t>produced in Israel, Jordan and Palestine at less than the marginal cost of water</a:t>
            </a:r>
            <a:r>
              <a:rPr lang="he-IL" sz="2400" dirty="0">
                <a:solidFill>
                  <a:schemeClr val="tx2"/>
                </a:solidFill>
              </a:rPr>
              <a:t>. </a:t>
            </a:r>
            <a:endParaRPr lang="en-US" sz="24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chemeClr val="tx2"/>
                </a:solidFill>
              </a:rPr>
              <a:t>Part of which, from Israel and Jordan, can be utilized to meet the rehabilitation goal for the Lower Jordan </a:t>
            </a:r>
            <a:r>
              <a:rPr lang="en-US" sz="2400" dirty="0" smtClean="0">
                <a:solidFill>
                  <a:schemeClr val="tx2"/>
                </a:solidFill>
              </a:rPr>
              <a:t>River.</a:t>
            </a:r>
          </a:p>
          <a:p>
            <a:pPr marL="0" indent="0">
              <a:buNone/>
            </a:pPr>
            <a:r>
              <a:rPr lang="en-US" sz="2400" b="1" dirty="0" smtClean="0">
                <a:solidFill>
                  <a:schemeClr val="tx2"/>
                </a:solidFill>
              </a:rPr>
              <a:t>Economic Benefit Study </a:t>
            </a:r>
            <a:r>
              <a:rPr lang="en-US" sz="2400" dirty="0" smtClean="0">
                <a:solidFill>
                  <a:schemeClr val="tx2"/>
                </a:solidFill>
              </a:rPr>
              <a:t>shows that rehabilitation makes economic and environmental sense.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0263" y="5642557"/>
            <a:ext cx="2996190" cy="1386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256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Achievements</a:t>
            </a:r>
            <a:endParaRPr lang="en-US" sz="3600" dirty="0"/>
          </a:p>
        </p:txBody>
      </p:sp>
      <p:sp>
        <p:nvSpPr>
          <p:cNvPr id="12" name="Title 13"/>
          <p:cNvSpPr txBox="1">
            <a:spLocks/>
          </p:cNvSpPr>
          <p:nvPr/>
        </p:nvSpPr>
        <p:spPr>
          <a:xfrm>
            <a:off x="457200" y="277813"/>
            <a:ext cx="3657600" cy="1139825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 smtClean="0"/>
          </a:p>
        </p:txBody>
      </p:sp>
      <p:sp>
        <p:nvSpPr>
          <p:cNvPr id="26" name="Rectangle 3"/>
          <p:cNvSpPr txBox="1">
            <a:spLocks noChangeArrowheads="1"/>
          </p:cNvSpPr>
          <p:nvPr/>
        </p:nvSpPr>
        <p:spPr>
          <a:xfrm>
            <a:off x="457200" y="2057400"/>
            <a:ext cx="4724400" cy="2362200"/>
          </a:xfrm>
          <a:prstGeom prst="rect">
            <a:avLst/>
          </a:prstGeom>
        </p:spPr>
        <p:txBody>
          <a:bodyPr vert="horz">
            <a:no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None/>
            </a:pPr>
            <a:r>
              <a:rPr lang="en-US" sz="2400" dirty="0">
                <a:solidFill>
                  <a:schemeClr val="tx2"/>
                </a:solidFill>
              </a:rPr>
              <a:t>Governments are Removing Sewage!</a:t>
            </a:r>
            <a:endParaRPr lang="en-US" sz="2400" dirty="0" smtClean="0">
              <a:solidFill>
                <a:schemeClr val="tx2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400" dirty="0" smtClean="0">
                <a:solidFill>
                  <a:schemeClr val="tx2"/>
                </a:solidFill>
              </a:rPr>
              <a:t>Construction of new sewage treatment plants in Israel, Jordan and Palestine will remove sewage waters currently discharged into LJR and improve water quality.</a:t>
            </a:r>
          </a:p>
          <a:p>
            <a:pPr>
              <a:lnSpc>
                <a:spcPct val="90000"/>
              </a:lnSpc>
            </a:pPr>
            <a:endParaRPr lang="en-US" sz="2400" dirty="0" smtClean="0">
              <a:solidFill>
                <a:schemeClr val="tx2"/>
              </a:solidFill>
            </a:endParaRPr>
          </a:p>
          <a:p>
            <a:pPr>
              <a:lnSpc>
                <a:spcPct val="90000"/>
              </a:lnSpc>
            </a:pPr>
            <a:endParaRPr lang="en-US" sz="2400" dirty="0" smtClean="0">
              <a:solidFill>
                <a:schemeClr val="tx2"/>
              </a:solidFill>
            </a:endParaRPr>
          </a:p>
        </p:txBody>
      </p:sp>
      <p:pic>
        <p:nvPicPr>
          <p:cNvPr id="27" name="Picture 4" descr="JordanRiver00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889125"/>
            <a:ext cx="2667000" cy="177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5" descr="JordanRiver00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895725"/>
            <a:ext cx="2667000" cy="177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0263" y="5642557"/>
            <a:ext cx="2996190" cy="1386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578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Achievements </a:t>
            </a:r>
            <a:endParaRPr lang="en-US" sz="3600" dirty="0"/>
          </a:p>
        </p:txBody>
      </p:sp>
      <p:sp>
        <p:nvSpPr>
          <p:cNvPr id="12" name="Title 13"/>
          <p:cNvSpPr txBox="1">
            <a:spLocks/>
          </p:cNvSpPr>
          <p:nvPr/>
        </p:nvSpPr>
        <p:spPr>
          <a:xfrm>
            <a:off x="457200" y="277813"/>
            <a:ext cx="3657600" cy="1139825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 smtClean="0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457200" y="277813"/>
            <a:ext cx="8229600" cy="865187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800" b="1" dirty="0" smtClean="0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457200" y="1717675"/>
            <a:ext cx="4800600" cy="4149725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endParaRPr lang="en-US" sz="2400" dirty="0" smtClean="0">
              <a:solidFill>
                <a:schemeClr val="tx2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400" dirty="0" smtClean="0">
                <a:solidFill>
                  <a:schemeClr val="tx2"/>
                </a:solidFill>
              </a:rPr>
              <a:t>Israeli Government initiates Master Plan for rehabilitation from the Sea of Galilee to </a:t>
            </a:r>
            <a:r>
              <a:rPr lang="en-US" sz="2400" dirty="0" err="1" smtClean="0">
                <a:solidFill>
                  <a:schemeClr val="tx2"/>
                </a:solidFill>
              </a:rPr>
              <a:t>Bezeq</a:t>
            </a:r>
            <a:r>
              <a:rPr lang="en-US" sz="2400" dirty="0" smtClean="0">
                <a:solidFill>
                  <a:schemeClr val="tx2"/>
                </a:solidFill>
              </a:rPr>
              <a:t> stream</a:t>
            </a:r>
          </a:p>
          <a:p>
            <a:pPr>
              <a:lnSpc>
                <a:spcPct val="90000"/>
              </a:lnSpc>
            </a:pPr>
            <a:r>
              <a:rPr lang="en-US" sz="2400" dirty="0" smtClean="0">
                <a:solidFill>
                  <a:schemeClr val="tx2"/>
                </a:solidFill>
              </a:rPr>
              <a:t>Israeli Commitment of 30 mcm</a:t>
            </a:r>
          </a:p>
          <a:p>
            <a:pPr>
              <a:lnSpc>
                <a:spcPct val="90000"/>
              </a:lnSpc>
            </a:pPr>
            <a:r>
              <a:rPr lang="en-US" sz="2400" dirty="0" smtClean="0">
                <a:solidFill>
                  <a:schemeClr val="tx2"/>
                </a:solidFill>
              </a:rPr>
              <a:t>Israeli Draft Cabinet Resolution that Rehabilitation of River be National Priority Project </a:t>
            </a:r>
          </a:p>
          <a:p>
            <a:pPr>
              <a:lnSpc>
                <a:spcPct val="90000"/>
              </a:lnSpc>
            </a:pPr>
            <a:endParaRPr lang="en-US" sz="2400" dirty="0" smtClean="0">
              <a:solidFill>
                <a:schemeClr val="tx2"/>
              </a:solidFill>
            </a:endParaRPr>
          </a:p>
        </p:txBody>
      </p:sp>
      <p:pic>
        <p:nvPicPr>
          <p:cNvPr id="10" name="Picture 5" descr="Picture 037 cro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97152"/>
            <a:ext cx="1981200" cy="173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7" descr="TDA JR Slid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4208" y="1551229"/>
            <a:ext cx="2743200" cy="206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:\Users\yana\AppData\Local\Microsoft\Windows\Temporary Internet Files\Content.Outlook\RF5B36ZU\IMG_2748 (3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610121"/>
            <a:ext cx="3056384" cy="2922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9076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600" dirty="0" smtClean="0"/>
              <a:t>Master Planning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2132856"/>
            <a:ext cx="7162800" cy="3530295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tx2"/>
                </a:solidFill>
                <a:cs typeface="Times New Roman" pitchFamily="18" charset="0"/>
              </a:rPr>
              <a:t>To create a </a:t>
            </a:r>
            <a:r>
              <a:rPr lang="en-US" sz="2400" b="1" dirty="0">
                <a:solidFill>
                  <a:schemeClr val="tx2"/>
                </a:solidFill>
                <a:cs typeface="Times New Roman" pitchFamily="18" charset="0"/>
              </a:rPr>
              <a:t>regional </a:t>
            </a:r>
            <a:r>
              <a:rPr lang="en-US" sz="2400" b="1" dirty="0" smtClean="0">
                <a:solidFill>
                  <a:schemeClr val="tx2"/>
                </a:solidFill>
                <a:cs typeface="Times New Roman" pitchFamily="18" charset="0"/>
              </a:rPr>
              <a:t>FoEME </a:t>
            </a:r>
            <a:r>
              <a:rPr lang="en-US" sz="2400" b="1" dirty="0">
                <a:solidFill>
                  <a:schemeClr val="tx2"/>
                </a:solidFill>
                <a:cs typeface="Times New Roman" pitchFamily="18" charset="0"/>
              </a:rPr>
              <a:t>master plan </a:t>
            </a:r>
            <a:r>
              <a:rPr lang="en-US" sz="2400" dirty="0">
                <a:solidFill>
                  <a:schemeClr val="tx2"/>
                </a:solidFill>
                <a:cs typeface="Times New Roman" pitchFamily="18" charset="0"/>
              </a:rPr>
              <a:t>for the Lower Jordan River </a:t>
            </a:r>
            <a:endParaRPr lang="en-US" sz="2400" dirty="0" smtClean="0">
              <a:solidFill>
                <a:schemeClr val="tx2"/>
              </a:solidFill>
              <a:cs typeface="Times New Roman" pitchFamily="18" charset="0"/>
            </a:endParaRPr>
          </a:p>
          <a:p>
            <a:r>
              <a:rPr lang="en-US" sz="2400" dirty="0" smtClean="0">
                <a:solidFill>
                  <a:schemeClr val="tx2"/>
                </a:solidFill>
                <a:cs typeface="Times New Roman" pitchFamily="18" charset="0"/>
              </a:rPr>
              <a:t>Based on harmonizing </a:t>
            </a:r>
            <a:r>
              <a:rPr lang="en-US" sz="2400" dirty="0">
                <a:solidFill>
                  <a:schemeClr val="tx2"/>
                </a:solidFill>
                <a:cs typeface="Times New Roman" pitchFamily="18" charset="0"/>
              </a:rPr>
              <a:t>national master plans into a single cohesive </a:t>
            </a:r>
            <a:r>
              <a:rPr lang="en-US" sz="2400" dirty="0" smtClean="0">
                <a:solidFill>
                  <a:schemeClr val="tx2"/>
                </a:solidFill>
                <a:cs typeface="Times New Roman" pitchFamily="18" charset="0"/>
              </a:rPr>
              <a:t>FoEME </a:t>
            </a:r>
            <a:r>
              <a:rPr lang="en-US" sz="2400" dirty="0" err="1">
                <a:solidFill>
                  <a:schemeClr val="tx2"/>
                </a:solidFill>
                <a:cs typeface="Times New Roman" pitchFamily="18" charset="0"/>
              </a:rPr>
              <a:t>T</a:t>
            </a:r>
            <a:r>
              <a:rPr lang="en-US" sz="2400" dirty="0" err="1" smtClean="0">
                <a:solidFill>
                  <a:schemeClr val="tx2"/>
                </a:solidFill>
                <a:cs typeface="Times New Roman" pitchFamily="18" charset="0"/>
              </a:rPr>
              <a:t>ransboundary</a:t>
            </a:r>
            <a:r>
              <a:rPr lang="en-US" sz="2400" dirty="0" smtClean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en-US" sz="2400" dirty="0">
                <a:solidFill>
                  <a:schemeClr val="tx2"/>
                </a:solidFill>
                <a:cs typeface="Times New Roman" pitchFamily="18" charset="0"/>
              </a:rPr>
              <a:t>M</a:t>
            </a:r>
            <a:r>
              <a:rPr lang="en-US" sz="2400" dirty="0" smtClean="0">
                <a:solidFill>
                  <a:schemeClr val="tx2"/>
                </a:solidFill>
                <a:cs typeface="Times New Roman" pitchFamily="18" charset="0"/>
              </a:rPr>
              <a:t>aster </a:t>
            </a:r>
            <a:r>
              <a:rPr lang="en-US" sz="2400" dirty="0">
                <a:solidFill>
                  <a:schemeClr val="tx2"/>
                </a:solidFill>
                <a:cs typeface="Times New Roman" pitchFamily="18" charset="0"/>
              </a:rPr>
              <a:t>P</a:t>
            </a:r>
            <a:r>
              <a:rPr lang="en-US" sz="2400" dirty="0" smtClean="0">
                <a:solidFill>
                  <a:schemeClr val="tx2"/>
                </a:solidFill>
                <a:cs typeface="Times New Roman" pitchFamily="18" charset="0"/>
              </a:rPr>
              <a:t>lan.</a:t>
            </a:r>
          </a:p>
          <a:p>
            <a:r>
              <a:rPr lang="en-US" sz="2400" dirty="0" smtClean="0">
                <a:solidFill>
                  <a:schemeClr val="tx2"/>
                </a:solidFill>
                <a:cs typeface="Times New Roman" pitchFamily="18" charset="0"/>
              </a:rPr>
              <a:t>Underlying principles: Sustainability, Equity, Shared </a:t>
            </a:r>
            <a:r>
              <a:rPr lang="en-US" sz="2400" dirty="0">
                <a:solidFill>
                  <a:schemeClr val="tx2"/>
                </a:solidFill>
                <a:cs typeface="Times New Roman" pitchFamily="18" charset="0"/>
              </a:rPr>
              <a:t>B</a:t>
            </a:r>
            <a:r>
              <a:rPr lang="en-US" sz="2400" dirty="0" smtClean="0">
                <a:solidFill>
                  <a:schemeClr val="tx2"/>
                </a:solidFill>
                <a:cs typeface="Times New Roman" pitchFamily="18" charset="0"/>
              </a:rPr>
              <a:t>enefits</a:t>
            </a:r>
            <a:endParaRPr lang="en-US" sz="2400" dirty="0">
              <a:solidFill>
                <a:schemeClr val="tx2"/>
              </a:solidFill>
              <a:cs typeface="Times New Roman" pitchFamily="18" charset="0"/>
            </a:endParaRPr>
          </a:p>
          <a:p>
            <a:endParaRPr lang="en-US" sz="2400" dirty="0" smtClean="0">
              <a:solidFill>
                <a:schemeClr val="tx2"/>
              </a:solidFill>
            </a:endParaRPr>
          </a:p>
          <a:p>
            <a:endParaRPr lang="en-US" sz="2400" dirty="0">
              <a:solidFill>
                <a:schemeClr val="tx2"/>
              </a:solidFill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4970315"/>
            <a:ext cx="3124200" cy="683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017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600" dirty="0" smtClean="0"/>
              <a:t>Launched Nov 2013</a:t>
            </a:r>
            <a:br>
              <a:rPr lang="en-GB" sz="3600" dirty="0" smtClean="0"/>
            </a:br>
            <a:r>
              <a:rPr lang="en-GB" sz="3600" dirty="0" smtClean="0"/>
              <a:t>Faith based Campaign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7772400" cy="2362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000" dirty="0" smtClean="0"/>
              <a:t>Rehabilitation of the Jordan River: A commitment of Faith</a:t>
            </a:r>
            <a:endParaRPr lang="en-US" sz="3000" dirty="0" smtClean="0"/>
          </a:p>
          <a:p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0263" y="5642557"/>
            <a:ext cx="2996190" cy="1386843"/>
          </a:xfrm>
          <a:prstGeom prst="rect">
            <a:avLst/>
          </a:prstGeom>
        </p:spPr>
      </p:pic>
      <p:pic>
        <p:nvPicPr>
          <p:cNvPr id="2050" name="Picture 2" descr="C:\Users\yana\AppData\Local\Microsoft\Windows\Temporary Internet Files\Content.Outlook\RF5B36ZU\Jewish Christian and Muslim brief covers (2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348880"/>
            <a:ext cx="3968168" cy="4151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116632"/>
            <a:ext cx="1857698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456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 idx="4294967295"/>
          </p:nvPr>
        </p:nvSpPr>
        <p:spPr>
          <a:xfrm>
            <a:off x="609600" y="209550"/>
            <a:ext cx="8153400" cy="1752600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/>
              <a:t>Together we can bring Peace &amp; Prosperity to the peoples of the Lower Jordan River! </a:t>
            </a:r>
            <a:endParaRPr lang="en-US" sz="3600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294967295"/>
          </p:nvPr>
        </p:nvSpPr>
        <p:spPr>
          <a:xfrm>
            <a:off x="609600" y="5105400"/>
            <a:ext cx="8153400" cy="7620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>
                <a:solidFill>
                  <a:schemeClr val="tx2"/>
                </a:solidFill>
              </a:rPr>
              <a:t>For more information visit </a:t>
            </a:r>
            <a:r>
              <a:rPr lang="en-US" dirty="0" smtClean="0">
                <a:solidFill>
                  <a:schemeClr val="tx2"/>
                </a:solidFill>
                <a:hlinkClick r:id="rId2"/>
              </a:rPr>
              <a:t>www.foeme.org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1026" name="Picture 2" descr="C:\Users\yana\AppData\Local\Microsoft\Windows\Temporary Internet Files\Content.Outlook\RF5B36ZU\JVA#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44824"/>
            <a:ext cx="8568952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0263" y="5642557"/>
            <a:ext cx="2996190" cy="1386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379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Friends of the Earth Middle East (FoEME)</a:t>
            </a:r>
          </a:p>
        </p:txBody>
      </p:sp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3600" dirty="0" err="1"/>
              <a:t>Transboundary</a:t>
            </a:r>
            <a:r>
              <a:rPr lang="en-US" sz="3600" dirty="0"/>
              <a:t> River System</a:t>
            </a:r>
          </a:p>
        </p:txBody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3359" y="1702343"/>
            <a:ext cx="4953000" cy="838200"/>
          </a:xfrm>
        </p:spPr>
        <p:txBody>
          <a:bodyPr>
            <a:normAutofit/>
          </a:bodyPr>
          <a:lstStyle/>
          <a:p>
            <a:pPr marL="0" indent="0" eaLnBrk="1" hangingPunct="1">
              <a:lnSpc>
                <a:spcPct val="90000"/>
              </a:lnSpc>
              <a:buFont typeface="Wingdings" pitchFamily="-112" charset="2"/>
              <a:buNone/>
            </a:pPr>
            <a:r>
              <a:rPr lang="en-US" sz="2400" dirty="0">
                <a:solidFill>
                  <a:schemeClr val="tx2"/>
                </a:solidFill>
                <a:ea typeface="Times New Roman" pitchFamily="-112" charset="0"/>
                <a:cs typeface="Times New Roman" pitchFamily="-112" charset="0"/>
              </a:rPr>
              <a:t>Lower</a:t>
            </a:r>
            <a:r>
              <a:rPr lang="en-US" sz="2400" dirty="0" smtClean="0">
                <a:solidFill>
                  <a:schemeClr val="tx2"/>
                </a:solidFill>
                <a:ea typeface="Times New Roman" pitchFamily="-112" charset="0"/>
                <a:cs typeface="Times New Roman" pitchFamily="-112" charset="0"/>
              </a:rPr>
              <a:t> part of Jordan </a:t>
            </a:r>
            <a:r>
              <a:rPr lang="en-US" sz="2400" dirty="0">
                <a:solidFill>
                  <a:schemeClr val="tx2"/>
                </a:solidFill>
                <a:ea typeface="Times New Roman" pitchFamily="-112" charset="0"/>
                <a:cs typeface="Times New Roman" pitchFamily="-112" charset="0"/>
              </a:rPr>
              <a:t>River divides into three political areas: </a:t>
            </a:r>
          </a:p>
        </p:txBody>
      </p:sp>
      <p:pic>
        <p:nvPicPr>
          <p:cNvPr id="34821" name="Picture 4" descr="Jordan River Ma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61088" y="1752600"/>
            <a:ext cx="2525712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2" name="Text Box 5"/>
          <p:cNvSpPr txBox="1">
            <a:spLocks noChangeArrowheads="1"/>
          </p:cNvSpPr>
          <p:nvPr/>
        </p:nvSpPr>
        <p:spPr bwMode="auto">
          <a:xfrm>
            <a:off x="457200" y="2541587"/>
            <a:ext cx="5257800" cy="234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10000"/>
              </a:spcBef>
            </a:pPr>
            <a:r>
              <a:rPr lang="en-US" sz="2400" b="1" dirty="0">
                <a:solidFill>
                  <a:schemeClr val="tx2"/>
                </a:solidFill>
                <a:ea typeface="Times New Roman" pitchFamily="-112" charset="0"/>
                <a:cs typeface="Times New Roman" pitchFamily="-112" charset="0"/>
              </a:rPr>
              <a:t>Israeli</a:t>
            </a:r>
            <a:r>
              <a:rPr lang="en-US" sz="2400" dirty="0">
                <a:solidFill>
                  <a:schemeClr val="tx2"/>
                </a:solidFill>
                <a:ea typeface="Times New Roman" pitchFamily="-112" charset="0"/>
                <a:cs typeface="Times New Roman" pitchFamily="-112" charset="0"/>
              </a:rPr>
              <a:t>: </a:t>
            </a:r>
          </a:p>
          <a:p>
            <a:pPr>
              <a:spcBef>
                <a:spcPct val="10000"/>
              </a:spcBef>
              <a:buFont typeface="Wingdings" pitchFamily="-112" charset="2"/>
              <a:buNone/>
            </a:pPr>
            <a:r>
              <a:rPr lang="en-US" sz="2400" dirty="0">
                <a:solidFill>
                  <a:schemeClr val="tx2"/>
                </a:solidFill>
                <a:ea typeface="Times New Roman" pitchFamily="-112" charset="0"/>
                <a:cs typeface="Times New Roman" pitchFamily="-112" charset="0"/>
              </a:rPr>
              <a:t>Sea of Galilee to </a:t>
            </a:r>
            <a:r>
              <a:rPr lang="en-US" sz="2400" dirty="0" err="1">
                <a:solidFill>
                  <a:schemeClr val="tx2"/>
                </a:solidFill>
                <a:ea typeface="Times New Roman" pitchFamily="-112" charset="0"/>
                <a:cs typeface="Times New Roman" pitchFamily="-112" charset="0"/>
              </a:rPr>
              <a:t>Yarmouk</a:t>
            </a:r>
            <a:r>
              <a:rPr lang="en-US" sz="2400" dirty="0">
                <a:solidFill>
                  <a:schemeClr val="tx2"/>
                </a:solidFill>
                <a:ea typeface="Times New Roman" pitchFamily="-112" charset="0"/>
                <a:cs typeface="Times New Roman" pitchFamily="-112" charset="0"/>
              </a:rPr>
              <a:t> River</a:t>
            </a:r>
            <a:endParaRPr lang="he-IL" sz="2400" dirty="0">
              <a:solidFill>
                <a:schemeClr val="tx2"/>
              </a:solidFill>
              <a:ea typeface="Times New Roman" pitchFamily="-112" charset="0"/>
              <a:cs typeface="Times New Roman" pitchFamily="-112" charset="0"/>
            </a:endParaRPr>
          </a:p>
          <a:p>
            <a:r>
              <a:rPr lang="en-US" sz="2400" b="1" dirty="0">
                <a:solidFill>
                  <a:schemeClr val="tx2"/>
                </a:solidFill>
                <a:ea typeface="Times New Roman" pitchFamily="-112" charset="0"/>
                <a:cs typeface="Times New Roman" pitchFamily="-112" charset="0"/>
              </a:rPr>
              <a:t>Jordanian-Israeli</a:t>
            </a:r>
            <a:r>
              <a:rPr lang="en-US" sz="2400" dirty="0">
                <a:solidFill>
                  <a:schemeClr val="tx2"/>
                </a:solidFill>
                <a:ea typeface="Times New Roman" pitchFamily="-112" charset="0"/>
                <a:cs typeface="Times New Roman" pitchFamily="-112" charset="0"/>
              </a:rPr>
              <a:t>: </a:t>
            </a:r>
          </a:p>
          <a:p>
            <a:pPr>
              <a:buFont typeface="Wingdings" pitchFamily="-112" charset="2"/>
              <a:buNone/>
            </a:pPr>
            <a:r>
              <a:rPr lang="en-US" sz="2400" dirty="0" err="1">
                <a:solidFill>
                  <a:schemeClr val="tx2"/>
                </a:solidFill>
                <a:ea typeface="Times New Roman" pitchFamily="-112" charset="0"/>
                <a:cs typeface="Times New Roman" pitchFamily="-112" charset="0"/>
              </a:rPr>
              <a:t>Yarmouk</a:t>
            </a:r>
            <a:r>
              <a:rPr lang="en-US" sz="2400" dirty="0">
                <a:solidFill>
                  <a:schemeClr val="tx2"/>
                </a:solidFill>
                <a:ea typeface="Times New Roman" pitchFamily="-112" charset="0"/>
                <a:cs typeface="Times New Roman" pitchFamily="-112" charset="0"/>
              </a:rPr>
              <a:t> River to </a:t>
            </a:r>
            <a:r>
              <a:rPr lang="en-US" sz="2400" dirty="0" err="1">
                <a:solidFill>
                  <a:schemeClr val="tx2"/>
                </a:solidFill>
                <a:ea typeface="Times New Roman" pitchFamily="-112" charset="0"/>
                <a:cs typeface="Times New Roman" pitchFamily="-112" charset="0"/>
              </a:rPr>
              <a:t>Bezek</a:t>
            </a:r>
            <a:r>
              <a:rPr lang="en-US" sz="2400" dirty="0">
                <a:solidFill>
                  <a:schemeClr val="tx2"/>
                </a:solidFill>
                <a:ea typeface="Times New Roman" pitchFamily="-112" charset="0"/>
                <a:cs typeface="Times New Roman" pitchFamily="-112" charset="0"/>
              </a:rPr>
              <a:t> Stream</a:t>
            </a:r>
          </a:p>
          <a:p>
            <a:r>
              <a:rPr lang="en-US" sz="2400" b="1" dirty="0">
                <a:solidFill>
                  <a:schemeClr val="tx2"/>
                </a:solidFill>
                <a:ea typeface="Times New Roman" pitchFamily="-112" charset="0"/>
                <a:cs typeface="Times New Roman" pitchFamily="-112" charset="0"/>
              </a:rPr>
              <a:t>Palestinian-Jordanian</a:t>
            </a:r>
            <a:r>
              <a:rPr lang="en-US" sz="2400" dirty="0">
                <a:solidFill>
                  <a:schemeClr val="tx2"/>
                </a:solidFill>
                <a:ea typeface="Times New Roman" pitchFamily="-112" charset="0"/>
                <a:cs typeface="Times New Roman" pitchFamily="-112" charset="0"/>
              </a:rPr>
              <a:t>: </a:t>
            </a:r>
          </a:p>
          <a:p>
            <a:pPr>
              <a:buFont typeface="Wingdings" pitchFamily="-112" charset="2"/>
              <a:buNone/>
            </a:pPr>
            <a:r>
              <a:rPr lang="en-US" sz="2400" dirty="0" err="1">
                <a:solidFill>
                  <a:schemeClr val="tx2"/>
                </a:solidFill>
                <a:ea typeface="Times New Roman" pitchFamily="-112" charset="0"/>
                <a:cs typeface="Times New Roman" pitchFamily="-112" charset="0"/>
              </a:rPr>
              <a:t>Bezek</a:t>
            </a:r>
            <a:r>
              <a:rPr lang="en-US" sz="2400" dirty="0">
                <a:solidFill>
                  <a:schemeClr val="tx2"/>
                </a:solidFill>
                <a:ea typeface="Times New Roman" pitchFamily="-112" charset="0"/>
                <a:cs typeface="Times New Roman" pitchFamily="-112" charset="0"/>
              </a:rPr>
              <a:t> Stream to Dead Sea</a:t>
            </a:r>
            <a:endParaRPr lang="he-IL" sz="2400" dirty="0">
              <a:solidFill>
                <a:schemeClr val="tx2"/>
              </a:solidFill>
              <a:ea typeface="Times New Roman" pitchFamily="-112" charset="0"/>
              <a:cs typeface="Times New Roman" pitchFamily="-11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600" dirty="0" smtClean="0"/>
              <a:t>The Lower Jordan River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3619500" cy="4343400"/>
          </a:xfrm>
        </p:spPr>
        <p:txBody>
          <a:bodyPr>
            <a:normAutofit/>
          </a:bodyPr>
          <a:lstStyle/>
          <a:p>
            <a:pPr marL="571500" indent="-571500">
              <a:lnSpc>
                <a:spcPct val="90000"/>
              </a:lnSpc>
            </a:pPr>
            <a:r>
              <a:rPr lang="en-US" sz="2400" dirty="0">
                <a:solidFill>
                  <a:schemeClr val="tx2"/>
                </a:solidFill>
                <a:cs typeface="Times New Roman" pitchFamily="-112" charset="0"/>
              </a:rPr>
              <a:t>Rich</a:t>
            </a:r>
            <a:r>
              <a:rPr lang="en-US" sz="2400" dirty="0" smtClean="0">
                <a:solidFill>
                  <a:schemeClr val="tx2"/>
                </a:solidFill>
                <a:cs typeface="Times New Roman" pitchFamily="-112" charset="0"/>
              </a:rPr>
              <a:t> in Cultural</a:t>
            </a:r>
            <a:r>
              <a:rPr lang="en-US" sz="2400" dirty="0">
                <a:solidFill>
                  <a:schemeClr val="tx2"/>
                </a:solidFill>
                <a:cs typeface="Times New Roman" pitchFamily="-112" charset="0"/>
              </a:rPr>
              <a:t>, Historical</a:t>
            </a:r>
            <a:r>
              <a:rPr lang="en-US" sz="2400" dirty="0" smtClean="0">
                <a:solidFill>
                  <a:schemeClr val="tx2"/>
                </a:solidFill>
                <a:cs typeface="Times New Roman" pitchFamily="-112" charset="0"/>
              </a:rPr>
              <a:t> Heritage</a:t>
            </a:r>
            <a:endParaRPr lang="en-US" sz="2400" dirty="0">
              <a:solidFill>
                <a:schemeClr val="tx2"/>
              </a:solidFill>
              <a:cs typeface="Times New Roman" pitchFamily="-112" charset="0"/>
            </a:endParaRPr>
          </a:p>
          <a:p>
            <a:pPr marL="571500" indent="-571500">
              <a:lnSpc>
                <a:spcPct val="90000"/>
              </a:lnSpc>
            </a:pPr>
            <a:r>
              <a:rPr lang="en-US" sz="2400" dirty="0">
                <a:solidFill>
                  <a:schemeClr val="tx2"/>
                </a:solidFill>
                <a:cs typeface="Times New Roman" pitchFamily="-112" charset="0"/>
              </a:rPr>
              <a:t>Holy to Jews, Christians and Muslims</a:t>
            </a:r>
          </a:p>
          <a:p>
            <a:pPr marL="571500" indent="-571500">
              <a:lnSpc>
                <a:spcPct val="90000"/>
              </a:lnSpc>
            </a:pPr>
            <a:r>
              <a:rPr lang="en-US" sz="2400" dirty="0">
                <a:solidFill>
                  <a:schemeClr val="tx2"/>
                </a:solidFill>
                <a:cs typeface="Times New Roman" pitchFamily="-112" charset="0"/>
              </a:rPr>
              <a:t>Unique Eco-System</a:t>
            </a:r>
          </a:p>
          <a:p>
            <a:pPr marL="571500" indent="-571500">
              <a:lnSpc>
                <a:spcPct val="90000"/>
              </a:lnSpc>
            </a:pPr>
            <a:r>
              <a:rPr lang="en-US" sz="2400" dirty="0">
                <a:solidFill>
                  <a:schemeClr val="tx2"/>
                </a:solidFill>
                <a:cs typeface="Times New Roman" pitchFamily="-112" charset="0"/>
              </a:rPr>
              <a:t>Meeting point for flora and fauna of three continents</a:t>
            </a:r>
          </a:p>
          <a:p>
            <a:pPr marL="571500" indent="-571500">
              <a:lnSpc>
                <a:spcPct val="90000"/>
              </a:lnSpc>
            </a:pPr>
            <a:r>
              <a:rPr lang="en-US" sz="2400" dirty="0">
                <a:solidFill>
                  <a:schemeClr val="tx2"/>
                </a:solidFill>
                <a:cs typeface="Times New Roman" pitchFamily="-112" charset="0"/>
              </a:rPr>
              <a:t>Migratory flyway for 500 million birds twice annually </a:t>
            </a:r>
            <a:endParaRPr lang="he-IL" sz="2400" dirty="0">
              <a:solidFill>
                <a:schemeClr val="tx2"/>
              </a:solidFill>
              <a:cs typeface="Times New Roman" pitchFamily="-112" charset="0"/>
            </a:endParaRPr>
          </a:p>
          <a:p>
            <a:endParaRPr lang="en-US" dirty="0" smtClean="0">
              <a:solidFill>
                <a:schemeClr val="tx2"/>
              </a:solidFill>
            </a:endParaRPr>
          </a:p>
          <a:p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8" name="Picture 7" descr="1 עולי רגל-טבילה בירדן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5813" y="1739018"/>
            <a:ext cx="2819400" cy="1788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jungle ca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6728" y="3192053"/>
            <a:ext cx="1576387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" descr="Bird Migrati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5313" y="3562350"/>
            <a:ext cx="3009900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0263" y="5642557"/>
            <a:ext cx="2996190" cy="1386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22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3600" dirty="0"/>
              <a:t>The Historical Lower Jordan River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609600" y="1700808"/>
            <a:ext cx="4876800" cy="4572000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tx2"/>
                </a:solidFill>
                <a:cs typeface="Times New Roman" pitchFamily="-112" charset="0"/>
              </a:rPr>
              <a:t>Average annual flow of over </a:t>
            </a:r>
            <a:r>
              <a:rPr lang="en-US" sz="2400" b="1" dirty="0">
                <a:solidFill>
                  <a:schemeClr val="tx2"/>
                </a:solidFill>
                <a:cs typeface="Times New Roman" pitchFamily="-112" charset="0"/>
              </a:rPr>
              <a:t>1.3 billion cubic meters</a:t>
            </a:r>
            <a:r>
              <a:rPr lang="en-US" sz="2400" dirty="0">
                <a:solidFill>
                  <a:schemeClr val="tx2"/>
                </a:solidFill>
                <a:cs typeface="Times New Roman" pitchFamily="-112" charset="0"/>
              </a:rPr>
              <a:t> including: </a:t>
            </a:r>
          </a:p>
          <a:p>
            <a:pPr>
              <a:buNone/>
            </a:pPr>
            <a:r>
              <a:rPr lang="en-US" sz="2400" dirty="0">
                <a:solidFill>
                  <a:schemeClr val="tx2"/>
                </a:solidFill>
                <a:cs typeface="Times New Roman" pitchFamily="-112" charset="0"/>
              </a:rPr>
              <a:t>	Upper Jordan: 540 mcm</a:t>
            </a:r>
          </a:p>
          <a:p>
            <a:pPr>
              <a:buNone/>
            </a:pPr>
            <a:r>
              <a:rPr lang="en-US" sz="2400" dirty="0">
                <a:solidFill>
                  <a:schemeClr val="tx2"/>
                </a:solidFill>
                <a:cs typeface="Times New Roman" pitchFamily="-112" charset="0"/>
              </a:rPr>
              <a:t>	</a:t>
            </a:r>
            <a:r>
              <a:rPr lang="en-US" sz="2400" dirty="0" err="1">
                <a:solidFill>
                  <a:schemeClr val="tx2"/>
                </a:solidFill>
                <a:cs typeface="Times New Roman" pitchFamily="-112" charset="0"/>
              </a:rPr>
              <a:t>Yarmouk</a:t>
            </a:r>
            <a:r>
              <a:rPr lang="en-US" sz="2400" dirty="0">
                <a:solidFill>
                  <a:schemeClr val="tx2"/>
                </a:solidFill>
                <a:cs typeface="Times New Roman" pitchFamily="-112" charset="0"/>
              </a:rPr>
              <a:t>: 480 mcm</a:t>
            </a:r>
          </a:p>
          <a:p>
            <a:pPr>
              <a:buNone/>
            </a:pPr>
            <a:r>
              <a:rPr lang="en-US" sz="2400" dirty="0">
                <a:solidFill>
                  <a:schemeClr val="tx2"/>
                </a:solidFill>
                <a:cs typeface="Times New Roman" pitchFamily="-112" charset="0"/>
              </a:rPr>
              <a:t>	Side </a:t>
            </a:r>
            <a:r>
              <a:rPr lang="en-US" sz="2400" dirty="0" err="1">
                <a:solidFill>
                  <a:schemeClr val="tx2"/>
                </a:solidFill>
                <a:cs typeface="Times New Roman" pitchFamily="-112" charset="0"/>
              </a:rPr>
              <a:t>Wadis</a:t>
            </a:r>
            <a:r>
              <a:rPr lang="en-US" sz="2400" dirty="0">
                <a:solidFill>
                  <a:schemeClr val="tx2"/>
                </a:solidFill>
                <a:cs typeface="Times New Roman" pitchFamily="-112" charset="0"/>
              </a:rPr>
              <a:t>: 280 mcm</a:t>
            </a:r>
          </a:p>
          <a:p>
            <a:r>
              <a:rPr lang="en-US" sz="2400" dirty="0">
                <a:solidFill>
                  <a:schemeClr val="tx2"/>
                </a:solidFill>
                <a:cs typeface="Times New Roman" pitchFamily="-112" charset="0"/>
              </a:rPr>
              <a:t>Supported a wide variety of habitats/ rich biodiversity</a:t>
            </a:r>
          </a:p>
          <a:p>
            <a:endParaRPr lang="en-US" sz="2800" dirty="0">
              <a:solidFill>
                <a:schemeClr val="tx2"/>
              </a:solidFill>
            </a:endParaRPr>
          </a:p>
        </p:txBody>
      </p:sp>
      <p:grpSp>
        <p:nvGrpSpPr>
          <p:cNvPr id="10" name="Group 4"/>
          <p:cNvGrpSpPr>
            <a:grpSpLocks/>
          </p:cNvGrpSpPr>
          <p:nvPr/>
        </p:nvGrpSpPr>
        <p:grpSpPr bwMode="auto">
          <a:xfrm>
            <a:off x="5791200" y="1524000"/>
            <a:ext cx="2895600" cy="1981200"/>
            <a:chOff x="3234" y="394"/>
            <a:chExt cx="2334" cy="1718"/>
          </a:xfrm>
        </p:grpSpPr>
        <p:pic>
          <p:nvPicPr>
            <p:cNvPr id="11" name="Picture 5" descr="77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4" y="394"/>
              <a:ext cx="2334" cy="17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Text Box 6"/>
            <p:cNvSpPr txBox="1">
              <a:spLocks noChangeArrowheads="1"/>
            </p:cNvSpPr>
            <p:nvPr/>
          </p:nvSpPr>
          <p:spPr bwMode="auto">
            <a:xfrm>
              <a:off x="3307" y="1872"/>
              <a:ext cx="2086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5000"/>
                <a:buFont typeface="Wingdings" pitchFamily="-112" charset="2"/>
                <a:buChar char="n"/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5000"/>
                <a:buFont typeface="Wingdings" pitchFamily="-112" charset="2"/>
                <a:buChar char="n"/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5000"/>
                <a:buFont typeface="Wingdings" pitchFamily="-112" charset="2"/>
                <a:buChar char="n"/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5000"/>
                <a:buFont typeface="Wingdings" pitchFamily="-112" charset="2"/>
                <a:buChar char="n"/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buFont typeface="Wingdings" pitchFamily="-112" charset="2"/>
                <a:buNone/>
              </a:pPr>
              <a:r>
                <a:rPr lang="en-US" sz="1500" dirty="0">
                  <a:solidFill>
                    <a:schemeClr val="bg1"/>
                  </a:solidFill>
                </a:rPr>
                <a:t>Israel Electrical Company Archives</a:t>
              </a:r>
            </a:p>
          </p:txBody>
        </p:sp>
      </p:grpSp>
      <p:pic>
        <p:nvPicPr>
          <p:cNvPr id="13" name="Picture 8" descr="The 5th Australian Light Horse Regiment crossing the pontoon bridge at the Ghoraniye Bridgehea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8182" y="3692236"/>
            <a:ext cx="2701636" cy="1809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0263" y="5589240"/>
            <a:ext cx="2996190" cy="1386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044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8153400" cy="9906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dirty="0"/>
              <a:t>The Great Water Grab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5730899"/>
            <a:ext cx="2514600" cy="780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588" y="1676399"/>
            <a:ext cx="3733800" cy="2341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 descr="picjordan_river18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114800"/>
            <a:ext cx="3350113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 descr="picjordan_river180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1175" y="4533900"/>
            <a:ext cx="3552825" cy="232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" descr="movil_map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96000" y="1524000"/>
            <a:ext cx="2514600" cy="2954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42114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3600" dirty="0"/>
              <a:t>What is left for the Jordan?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5730899"/>
            <a:ext cx="2514600" cy="780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 descr="picjordan_river184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524000"/>
            <a:ext cx="5714999" cy="3800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picjordan_river17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14800"/>
            <a:ext cx="39624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 descr="picjordan_river31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113213"/>
            <a:ext cx="3657600" cy="274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9064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Lower Jordan River Rehabilitation Project Rationale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4038600" cy="453152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400" dirty="0">
                <a:solidFill>
                  <a:schemeClr val="tx2"/>
                </a:solidFill>
              </a:rPr>
              <a:t>Over </a:t>
            </a:r>
            <a:r>
              <a:rPr lang="en-US" sz="2400" dirty="0" smtClean="0">
                <a:solidFill>
                  <a:schemeClr val="tx2"/>
                </a:solidFill>
              </a:rPr>
              <a:t>96% </a:t>
            </a:r>
            <a:r>
              <a:rPr lang="en-US" sz="2400" dirty="0">
                <a:solidFill>
                  <a:schemeClr val="tx2"/>
                </a:solidFill>
              </a:rPr>
              <a:t>of the Jordan River’s flow is diverted by Israel, Syria and Jordan.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solidFill>
                  <a:schemeClr val="tx2"/>
                </a:solidFill>
              </a:rPr>
              <a:t>Resulting in ecological devastation of the Jordan River system.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solidFill>
                  <a:schemeClr val="tx2"/>
                </a:solidFill>
              </a:rPr>
              <a:t>Loss of cultural heritage/ tourism revenue.</a:t>
            </a:r>
          </a:p>
          <a:p>
            <a:endParaRPr lang="en-US" sz="2400" dirty="0">
              <a:solidFill>
                <a:schemeClr val="tx2"/>
              </a:solidFill>
            </a:endParaRPr>
          </a:p>
        </p:txBody>
      </p:sp>
      <p:pic>
        <p:nvPicPr>
          <p:cNvPr id="6" name="Picture 7" descr="Alumot Dam crop smal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731818"/>
            <a:ext cx="3635375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0263" y="5589240"/>
            <a:ext cx="2996190" cy="1386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813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600" dirty="0" smtClean="0"/>
              <a:t>Target Groups and Beneficiaries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7772400" cy="2362200"/>
          </a:xfrm>
        </p:spPr>
        <p:txBody>
          <a:bodyPr>
            <a:noAutofit/>
          </a:bodyPr>
          <a:lstStyle/>
          <a:p>
            <a:r>
              <a:rPr lang="en-US" sz="2400" dirty="0" smtClean="0">
                <a:solidFill>
                  <a:schemeClr val="tx2"/>
                </a:solidFill>
                <a:cs typeface="Times New Roman" pitchFamily="18" charset="0"/>
              </a:rPr>
              <a:t>To create Political Will - </a:t>
            </a:r>
            <a:r>
              <a:rPr lang="en-US" sz="2400" dirty="0">
                <a:solidFill>
                  <a:schemeClr val="tx2"/>
                </a:solidFill>
                <a:cs typeface="Times New Roman" pitchFamily="18" charset="0"/>
              </a:rPr>
              <a:t>Jordanian, Palestinian and Israeli government ministries and authorities, national level decision makers and local government leaders.</a:t>
            </a:r>
          </a:p>
          <a:p>
            <a:r>
              <a:rPr lang="en-US" sz="2400" dirty="0" smtClean="0">
                <a:solidFill>
                  <a:schemeClr val="tx2"/>
                </a:solidFill>
                <a:cs typeface="Times New Roman" pitchFamily="18" charset="0"/>
              </a:rPr>
              <a:t>Benefit 600,000 </a:t>
            </a:r>
            <a:r>
              <a:rPr lang="en-US" sz="2400" dirty="0">
                <a:solidFill>
                  <a:schemeClr val="tx2"/>
                </a:solidFill>
                <a:cs typeface="Times New Roman" pitchFamily="18" charset="0"/>
              </a:rPr>
              <a:t>Palestinian, Jordanian and Israeli residents of the Jordan </a:t>
            </a:r>
            <a:r>
              <a:rPr lang="en-US" sz="2400" dirty="0" smtClean="0">
                <a:solidFill>
                  <a:schemeClr val="tx2"/>
                </a:solidFill>
                <a:cs typeface="Times New Roman" pitchFamily="18" charset="0"/>
              </a:rPr>
              <a:t>Valley, International faith </a:t>
            </a:r>
            <a:r>
              <a:rPr lang="en-US" sz="2400" dirty="0">
                <a:solidFill>
                  <a:schemeClr val="tx2"/>
                </a:solidFill>
                <a:cs typeface="Times New Roman" pitchFamily="18" charset="0"/>
              </a:rPr>
              <a:t>based communities, tourists etc. </a:t>
            </a:r>
          </a:p>
          <a:p>
            <a:pPr marL="0" indent="0">
              <a:buNone/>
            </a:pPr>
            <a:endParaRPr lang="en-US" sz="2400" dirty="0" smtClean="0">
              <a:solidFill>
                <a:schemeClr val="tx2"/>
              </a:solidFill>
            </a:endParaRPr>
          </a:p>
          <a:p>
            <a:endParaRPr lang="en-US" sz="2400" dirty="0">
              <a:solidFill>
                <a:schemeClr val="tx2"/>
              </a:solidFill>
            </a:endParaRPr>
          </a:p>
        </p:txBody>
      </p:sp>
      <p:pic>
        <p:nvPicPr>
          <p:cNvPr id="7" name="Picture 5" descr="Bird Migr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4144537"/>
            <a:ext cx="2414156" cy="1726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1 עולי רגל-טבילה בירדן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114800"/>
            <a:ext cx="2819400" cy="1788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0196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Custom 7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288C34"/>
      </a:accent1>
      <a:accent2>
        <a:srgbClr val="C4D199"/>
      </a:accent2>
      <a:accent3>
        <a:srgbClr val="000000"/>
      </a:accent3>
      <a:accent4>
        <a:srgbClr val="909465"/>
      </a:accent4>
      <a:accent5>
        <a:srgbClr val="956B43"/>
      </a:accent5>
      <a:accent6>
        <a:srgbClr val="0C0C0C"/>
      </a:accent6>
      <a:hlink>
        <a:srgbClr val="000000"/>
      </a:hlink>
      <a:folHlink>
        <a:srgbClr val="000000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2594</TotalTime>
  <Words>963</Words>
  <Application>Microsoft Office PowerPoint</Application>
  <PresentationFormat>On-screen Show (4:3)</PresentationFormat>
  <Paragraphs>139</Paragraphs>
  <Slides>28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Median</vt:lpstr>
      <vt:lpstr>Foeme’s Vision for the Lower Jordan River: Achievements and challenges to come</vt:lpstr>
      <vt:lpstr>FoEME</vt:lpstr>
      <vt:lpstr>Transboundary River System</vt:lpstr>
      <vt:lpstr>The Lower Jordan River</vt:lpstr>
      <vt:lpstr>The Historical Lower Jordan River</vt:lpstr>
      <vt:lpstr>The Great Water Grab</vt:lpstr>
      <vt:lpstr>What is left for the Jordan?</vt:lpstr>
      <vt:lpstr>Lower Jordan River Rehabilitation Project Rationale</vt:lpstr>
      <vt:lpstr>Target Groups and Beneficiaries</vt:lpstr>
      <vt:lpstr>Strong Grassroots Foundation: Good Water Neighbors</vt:lpstr>
      <vt:lpstr>Youth Water Trustees</vt:lpstr>
      <vt:lpstr>Municipal Leadership</vt:lpstr>
      <vt:lpstr>PowerPoint Presentation</vt:lpstr>
      <vt:lpstr>Advancing Transboundary Jordan River Peace Park</vt:lpstr>
      <vt:lpstr>Parliamentary Leadership</vt:lpstr>
      <vt:lpstr>Media Attention</vt:lpstr>
      <vt:lpstr>Regional Studies on the State of the Environment of the Lower Jordan River</vt:lpstr>
      <vt:lpstr>Allocation estimates needed by each country to meet rehabilitation goal</vt:lpstr>
      <vt:lpstr>FoEME Regional Rehabilitation Goal</vt:lpstr>
      <vt:lpstr>Average Annual Flows Diverted by Each Country </vt:lpstr>
      <vt:lpstr>Amounts required by each country to meet annual rehabilitation goal </vt:lpstr>
      <vt:lpstr>Study: Where Could the Water Come From?</vt:lpstr>
      <vt:lpstr>Economic Study Conclusions</vt:lpstr>
      <vt:lpstr>Achievements</vt:lpstr>
      <vt:lpstr>Achievements </vt:lpstr>
      <vt:lpstr>Master Planning</vt:lpstr>
      <vt:lpstr>Launched Nov 2013 Faith based Campaign </vt:lpstr>
      <vt:lpstr>Together we can bring Peace &amp; Prosperity to the peoples of the Lower Jordan River! 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Goes Here: Subtitle</dc:title>
  <dc:creator>Marshall</dc:creator>
  <cp:lastModifiedBy>yana</cp:lastModifiedBy>
  <cp:revision>73</cp:revision>
  <dcterms:created xsi:type="dcterms:W3CDTF">2012-09-10T04:28:33Z</dcterms:created>
  <dcterms:modified xsi:type="dcterms:W3CDTF">2013-11-06T10:04:45Z</dcterms:modified>
</cp:coreProperties>
</file>